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4" r:id="rId11"/>
  </p:sldIdLst>
  <p:sldSz cx="18288000" cy="10287000"/>
  <p:notesSz cx="6858000" cy="9144000"/>
  <p:embeddedFontLst>
    <p:embeddedFont>
      <p:font typeface="Canva Sans Bold" panose="020B0803030501040103" pitchFamily="34" charset="0"/>
      <p:regular r:id="rId12"/>
      <p:bold r:id="rId13"/>
    </p:embeddedFont>
    <p:embeddedFont>
      <p:font typeface="IBM Plex Sans" panose="020B0503050203000203" pitchFamily="34" charset="0"/>
      <p:regular r:id="rId14"/>
    </p:embeddedFont>
    <p:embeddedFont>
      <p:font typeface="Poppins Medium" panose="020B0604020202020204" pitchFamily="34" charset="0"/>
      <p:regular r:id="rId15"/>
    </p:embeddedFont>
    <p:embeddedFont>
      <p:font typeface="Poppins Medium Bold" panose="02000000000000000000" pitchFamily="2" charset="77"/>
      <p:regular r:id="rId16"/>
      <p:bold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autoAdjust="0"/>
    <p:restoredTop sz="94654" autoAdjust="0"/>
  </p:normalViewPr>
  <p:slideViewPr>
    <p:cSldViewPr>
      <p:cViewPr varScale="1">
        <p:scale>
          <a:sx n="69" d="100"/>
          <a:sy n="69" d="100"/>
        </p:scale>
        <p:origin x="920"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svg>
</file>

<file path=ppt/media/image11.png>
</file>

<file path=ppt/media/image12.png>
</file>

<file path=ppt/media/image13.sv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8/27/24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TextBox 2"/>
          <p:cNvSpPr txBox="1"/>
          <p:nvPr/>
        </p:nvSpPr>
        <p:spPr>
          <a:xfrm>
            <a:off x="1691505" y="5846078"/>
            <a:ext cx="4021131" cy="372745"/>
          </a:xfrm>
          <a:prstGeom prst="rect">
            <a:avLst/>
          </a:prstGeom>
        </p:spPr>
        <p:txBody>
          <a:bodyPr lIns="0" tIns="0" rIns="0" bIns="0" rtlCol="0" anchor="t">
            <a:spAutoFit/>
          </a:bodyPr>
          <a:lstStyle/>
          <a:p>
            <a:pPr algn="l">
              <a:lnSpc>
                <a:spcPts val="3079"/>
              </a:lnSpc>
            </a:pPr>
            <a:r>
              <a:rPr lang="en-US" sz="2199">
                <a:solidFill>
                  <a:srgbClr val="000000"/>
                </a:solidFill>
                <a:latin typeface="Poppins Medium"/>
                <a:ea typeface="Poppins Medium"/>
                <a:cs typeface="Poppins Medium"/>
                <a:sym typeface="Poppins Medium"/>
              </a:rPr>
              <a:t>SUBMITTERS :</a:t>
            </a:r>
          </a:p>
        </p:txBody>
      </p:sp>
      <p:sp>
        <p:nvSpPr>
          <p:cNvPr id="3" name="TextBox 3"/>
          <p:cNvSpPr txBox="1"/>
          <p:nvPr/>
        </p:nvSpPr>
        <p:spPr>
          <a:xfrm>
            <a:off x="1691505" y="6331805"/>
            <a:ext cx="4371825" cy="1153795"/>
          </a:xfrm>
          <a:prstGeom prst="rect">
            <a:avLst/>
          </a:prstGeom>
        </p:spPr>
        <p:txBody>
          <a:bodyPr lIns="0" tIns="0" rIns="0" bIns="0" rtlCol="0" anchor="t">
            <a:spAutoFit/>
          </a:bodyPr>
          <a:lstStyle/>
          <a:p>
            <a:pPr algn="l">
              <a:lnSpc>
                <a:spcPts val="3079"/>
              </a:lnSpc>
            </a:pPr>
            <a:r>
              <a:rPr lang="en-US" sz="2199">
                <a:solidFill>
                  <a:srgbClr val="000000"/>
                </a:solidFill>
                <a:latin typeface="Poppins Medium"/>
                <a:ea typeface="Poppins Medium"/>
                <a:cs typeface="Poppins Medium"/>
                <a:sym typeface="Poppins Medium"/>
              </a:rPr>
              <a:t>Guy Simai - 316550060</a:t>
            </a:r>
          </a:p>
          <a:p>
            <a:pPr algn="l">
              <a:lnSpc>
                <a:spcPts val="3079"/>
              </a:lnSpc>
            </a:pPr>
            <a:r>
              <a:rPr lang="en-US" sz="2199">
                <a:solidFill>
                  <a:srgbClr val="000000"/>
                </a:solidFill>
                <a:latin typeface="Poppins Medium"/>
                <a:ea typeface="Poppins Medium"/>
                <a:cs typeface="Poppins Medium"/>
                <a:sym typeface="Poppins Medium"/>
              </a:rPr>
              <a:t>Noam Sella - 207702929</a:t>
            </a:r>
          </a:p>
          <a:p>
            <a:pPr algn="l">
              <a:lnSpc>
                <a:spcPts val="3079"/>
              </a:lnSpc>
            </a:pPr>
            <a:r>
              <a:rPr lang="en-US" sz="2199">
                <a:solidFill>
                  <a:srgbClr val="000000"/>
                </a:solidFill>
                <a:latin typeface="Poppins Medium"/>
                <a:ea typeface="Poppins Medium"/>
                <a:cs typeface="Poppins Medium"/>
                <a:sym typeface="Poppins Medium"/>
              </a:rPr>
              <a:t>Shlomi Ashkenazi - 209398031</a:t>
            </a:r>
          </a:p>
        </p:txBody>
      </p:sp>
      <p:grpSp>
        <p:nvGrpSpPr>
          <p:cNvPr id="4" name="Group 4"/>
          <p:cNvGrpSpPr/>
          <p:nvPr/>
        </p:nvGrpSpPr>
        <p:grpSpPr>
          <a:xfrm>
            <a:off x="1538618" y="1309654"/>
            <a:ext cx="7068385" cy="4137094"/>
            <a:chOff x="0" y="0"/>
            <a:chExt cx="9424514" cy="5516125"/>
          </a:xfrm>
        </p:grpSpPr>
        <p:sp>
          <p:nvSpPr>
            <p:cNvPr id="5" name="TextBox 5"/>
            <p:cNvSpPr txBox="1"/>
            <p:nvPr/>
          </p:nvSpPr>
          <p:spPr>
            <a:xfrm>
              <a:off x="0" y="1036200"/>
              <a:ext cx="9424514" cy="4479925"/>
            </a:xfrm>
            <a:prstGeom prst="rect">
              <a:avLst/>
            </a:prstGeom>
          </p:spPr>
          <p:txBody>
            <a:bodyPr lIns="0" tIns="0" rIns="0" bIns="0" rtlCol="0" anchor="t">
              <a:spAutoFit/>
            </a:bodyPr>
            <a:lstStyle/>
            <a:p>
              <a:pPr algn="l">
                <a:lnSpc>
                  <a:spcPts val="13200"/>
                </a:lnSpc>
              </a:pPr>
              <a:r>
                <a:rPr lang="en-US" sz="11000">
                  <a:solidFill>
                    <a:srgbClr val="000000"/>
                  </a:solidFill>
                  <a:latin typeface="Poppins Medium"/>
                  <a:ea typeface="Poppins Medium"/>
                  <a:cs typeface="Poppins Medium"/>
                  <a:sym typeface="Poppins Medium"/>
                </a:rPr>
                <a:t>SHOPPING</a:t>
              </a:r>
            </a:p>
            <a:p>
              <a:pPr algn="l">
                <a:lnSpc>
                  <a:spcPts val="13200"/>
                </a:lnSpc>
              </a:pPr>
              <a:r>
                <a:rPr lang="en-US" sz="11000">
                  <a:solidFill>
                    <a:srgbClr val="000000"/>
                  </a:solidFill>
                  <a:latin typeface="Poppins Medium"/>
                  <a:ea typeface="Poppins Medium"/>
                  <a:cs typeface="Poppins Medium"/>
                  <a:sym typeface="Poppins Medium"/>
                </a:rPr>
                <a:t>CART</a:t>
              </a:r>
            </a:p>
          </p:txBody>
        </p:sp>
        <p:sp>
          <p:nvSpPr>
            <p:cNvPr id="6" name="TextBox 6"/>
            <p:cNvSpPr txBox="1"/>
            <p:nvPr/>
          </p:nvSpPr>
          <p:spPr>
            <a:xfrm>
              <a:off x="0" y="-66675"/>
              <a:ext cx="9424514" cy="676275"/>
            </a:xfrm>
            <a:prstGeom prst="rect">
              <a:avLst/>
            </a:prstGeom>
          </p:spPr>
          <p:txBody>
            <a:bodyPr lIns="0" tIns="0" rIns="0" bIns="0" rtlCol="0" anchor="t">
              <a:spAutoFit/>
            </a:bodyPr>
            <a:lstStyle/>
            <a:p>
              <a:pPr algn="l">
                <a:lnSpc>
                  <a:spcPts val="4200"/>
                </a:lnSpc>
              </a:pPr>
              <a:r>
                <a:rPr lang="en-US" sz="3000">
                  <a:solidFill>
                    <a:srgbClr val="EF85C8"/>
                  </a:solidFill>
                  <a:latin typeface="Poppins Medium Bold"/>
                  <a:ea typeface="Poppins Medium Bold"/>
                  <a:cs typeface="Poppins Medium Bold"/>
                  <a:sym typeface="Poppins Medium Bold"/>
                </a:rPr>
                <a:t>DATABASE FINAL PROJECT</a:t>
              </a:r>
            </a:p>
          </p:txBody>
        </p:sp>
      </p:grpSp>
      <p:grpSp>
        <p:nvGrpSpPr>
          <p:cNvPr id="7" name="Group 7"/>
          <p:cNvGrpSpPr/>
          <p:nvPr/>
        </p:nvGrpSpPr>
        <p:grpSpPr>
          <a:xfrm>
            <a:off x="15954000" y="-437624"/>
            <a:ext cx="2610600" cy="2610600"/>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77D"/>
            </a:solidFill>
          </p:spPr>
          <p:txBody>
            <a:bodyPr/>
            <a:lstStyle/>
            <a:p>
              <a:endParaRPr lang="en-IL"/>
            </a:p>
          </p:txBody>
        </p:sp>
      </p:grpSp>
      <p:grpSp>
        <p:nvGrpSpPr>
          <p:cNvPr id="9" name="Group 9"/>
          <p:cNvGrpSpPr/>
          <p:nvPr/>
        </p:nvGrpSpPr>
        <p:grpSpPr>
          <a:xfrm>
            <a:off x="7026197" y="8757429"/>
            <a:ext cx="2610600" cy="2610600"/>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77D"/>
            </a:solidFill>
          </p:spPr>
          <p:txBody>
            <a:bodyPr/>
            <a:lstStyle/>
            <a:p>
              <a:endParaRPr lang="en-IL"/>
            </a:p>
          </p:txBody>
        </p:sp>
      </p:grpSp>
      <p:sp>
        <p:nvSpPr>
          <p:cNvPr id="11" name="Freeform 11"/>
          <p:cNvSpPr/>
          <p:nvPr/>
        </p:nvSpPr>
        <p:spPr>
          <a:xfrm>
            <a:off x="10494661" y="4335723"/>
            <a:ext cx="7793339" cy="5951277"/>
          </a:xfrm>
          <a:custGeom>
            <a:avLst/>
            <a:gdLst/>
            <a:ahLst/>
            <a:cxnLst/>
            <a:rect l="l" t="t" r="r" b="b"/>
            <a:pathLst>
              <a:path w="7793339" h="5951277">
                <a:moveTo>
                  <a:pt x="0" y="0"/>
                </a:moveTo>
                <a:lnTo>
                  <a:pt x="7793339" y="0"/>
                </a:lnTo>
                <a:lnTo>
                  <a:pt x="7793339" y="5951277"/>
                </a:lnTo>
                <a:lnTo>
                  <a:pt x="0" y="595127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F5295"/>
        </a:solidFill>
        <a:effectLst/>
      </p:bgPr>
    </p:bg>
    <p:spTree>
      <p:nvGrpSpPr>
        <p:cNvPr id="1" name=""/>
        <p:cNvGrpSpPr/>
        <p:nvPr/>
      </p:nvGrpSpPr>
      <p:grpSpPr>
        <a:xfrm>
          <a:off x="0" y="0"/>
          <a:ext cx="0" cy="0"/>
          <a:chOff x="0" y="0"/>
          <a:chExt cx="0" cy="0"/>
        </a:xfrm>
      </p:grpSpPr>
      <p:grpSp>
        <p:nvGrpSpPr>
          <p:cNvPr id="2" name="Group 2"/>
          <p:cNvGrpSpPr/>
          <p:nvPr/>
        </p:nvGrpSpPr>
        <p:grpSpPr>
          <a:xfrm>
            <a:off x="11148234" y="3265542"/>
            <a:ext cx="5947455" cy="3755916"/>
            <a:chOff x="0" y="0"/>
            <a:chExt cx="7929939" cy="5007888"/>
          </a:xfrm>
        </p:grpSpPr>
        <p:sp>
          <p:nvSpPr>
            <p:cNvPr id="3" name="TextBox 3"/>
            <p:cNvSpPr txBox="1"/>
            <p:nvPr/>
          </p:nvSpPr>
          <p:spPr>
            <a:xfrm>
              <a:off x="0" y="0"/>
              <a:ext cx="7929939" cy="3657600"/>
            </a:xfrm>
            <a:prstGeom prst="rect">
              <a:avLst/>
            </a:prstGeom>
          </p:spPr>
          <p:txBody>
            <a:bodyPr lIns="0" tIns="0" rIns="0" bIns="0" rtlCol="0" anchor="t">
              <a:spAutoFit/>
            </a:bodyPr>
            <a:lstStyle/>
            <a:p>
              <a:pPr algn="just">
                <a:lnSpc>
                  <a:spcPts val="10800"/>
                </a:lnSpc>
              </a:pPr>
              <a:r>
                <a:rPr lang="en-US" sz="9000">
                  <a:solidFill>
                    <a:srgbClr val="F6F6F6"/>
                  </a:solidFill>
                  <a:latin typeface="Poppins Medium"/>
                  <a:ea typeface="Poppins Medium"/>
                  <a:cs typeface="Poppins Medium"/>
                  <a:sym typeface="Poppins Medium"/>
                </a:rPr>
                <a:t>Thank you!</a:t>
              </a:r>
            </a:p>
          </p:txBody>
        </p:sp>
        <p:sp>
          <p:nvSpPr>
            <p:cNvPr id="4" name="TextBox 4"/>
            <p:cNvSpPr txBox="1"/>
            <p:nvPr/>
          </p:nvSpPr>
          <p:spPr>
            <a:xfrm>
              <a:off x="0" y="4360188"/>
              <a:ext cx="7929939" cy="647700"/>
            </a:xfrm>
            <a:prstGeom prst="rect">
              <a:avLst/>
            </a:prstGeom>
          </p:spPr>
          <p:txBody>
            <a:bodyPr lIns="0" tIns="0" rIns="0" bIns="0" rtlCol="0" anchor="t">
              <a:spAutoFit/>
            </a:bodyPr>
            <a:lstStyle/>
            <a:p>
              <a:pPr algn="l">
                <a:lnSpc>
                  <a:spcPts val="3900"/>
                </a:lnSpc>
              </a:pPr>
              <a:endParaRPr/>
            </a:p>
          </p:txBody>
        </p:sp>
      </p:grpSp>
      <p:grpSp>
        <p:nvGrpSpPr>
          <p:cNvPr id="5" name="Group 5"/>
          <p:cNvGrpSpPr/>
          <p:nvPr/>
        </p:nvGrpSpPr>
        <p:grpSpPr>
          <a:xfrm>
            <a:off x="1396825" y="1752600"/>
            <a:ext cx="1495051" cy="1495051"/>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77D"/>
            </a:solidFill>
          </p:spPr>
          <p:txBody>
            <a:bodyPr/>
            <a:lstStyle/>
            <a:p>
              <a:endParaRPr lang="en-IL"/>
            </a:p>
          </p:txBody>
        </p:sp>
      </p:grpSp>
      <p:sp>
        <p:nvSpPr>
          <p:cNvPr id="7" name="Freeform 7"/>
          <p:cNvSpPr/>
          <p:nvPr/>
        </p:nvSpPr>
        <p:spPr>
          <a:xfrm>
            <a:off x="1396825" y="1752600"/>
            <a:ext cx="8555023" cy="6781800"/>
          </a:xfrm>
          <a:custGeom>
            <a:avLst/>
            <a:gdLst/>
            <a:ahLst/>
            <a:cxnLst/>
            <a:rect l="l" t="t" r="r" b="b"/>
            <a:pathLst>
              <a:path w="8555023" h="6781800">
                <a:moveTo>
                  <a:pt x="0" y="0"/>
                </a:moveTo>
                <a:lnTo>
                  <a:pt x="8555023" y="0"/>
                </a:lnTo>
                <a:lnTo>
                  <a:pt x="8555023" y="6781800"/>
                </a:lnTo>
                <a:lnTo>
                  <a:pt x="0" y="6781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TextBox 2"/>
          <p:cNvSpPr txBox="1"/>
          <p:nvPr/>
        </p:nvSpPr>
        <p:spPr>
          <a:xfrm>
            <a:off x="509033" y="829161"/>
            <a:ext cx="17269934" cy="847725"/>
          </a:xfrm>
          <a:prstGeom prst="rect">
            <a:avLst/>
          </a:prstGeom>
        </p:spPr>
        <p:txBody>
          <a:bodyPr lIns="0" tIns="0" rIns="0" bIns="0" rtlCol="0" anchor="t">
            <a:spAutoFit/>
          </a:bodyPr>
          <a:lstStyle/>
          <a:p>
            <a:pPr algn="ctr">
              <a:lnSpc>
                <a:spcPts val="6600"/>
              </a:lnSpc>
            </a:pPr>
            <a:r>
              <a:rPr lang="en-US" sz="5500">
                <a:solidFill>
                  <a:srgbClr val="000000"/>
                </a:solidFill>
                <a:latin typeface="Poppins Medium"/>
                <a:ea typeface="Poppins Medium"/>
                <a:cs typeface="Poppins Medium"/>
                <a:sym typeface="Poppins Medium"/>
              </a:rPr>
              <a:t> GENERAL DESCRIPTION </a:t>
            </a:r>
          </a:p>
        </p:txBody>
      </p:sp>
      <p:grpSp>
        <p:nvGrpSpPr>
          <p:cNvPr id="3" name="Group 3"/>
          <p:cNvGrpSpPr/>
          <p:nvPr/>
        </p:nvGrpSpPr>
        <p:grpSpPr>
          <a:xfrm>
            <a:off x="595322" y="2303625"/>
            <a:ext cx="10706360" cy="5912884"/>
            <a:chOff x="0" y="0"/>
            <a:chExt cx="14275146" cy="7883845"/>
          </a:xfrm>
        </p:grpSpPr>
        <p:sp>
          <p:nvSpPr>
            <p:cNvPr id="4" name="TextBox 4"/>
            <p:cNvSpPr txBox="1"/>
            <p:nvPr/>
          </p:nvSpPr>
          <p:spPr>
            <a:xfrm>
              <a:off x="0" y="-38100"/>
              <a:ext cx="14275146" cy="647314"/>
            </a:xfrm>
            <a:prstGeom prst="rect">
              <a:avLst/>
            </a:prstGeom>
          </p:spPr>
          <p:txBody>
            <a:bodyPr lIns="0" tIns="0" rIns="0" bIns="0" rtlCol="0" anchor="t">
              <a:spAutoFit/>
            </a:bodyPr>
            <a:lstStyle/>
            <a:p>
              <a:pPr algn="l">
                <a:lnSpc>
                  <a:spcPts val="3929"/>
                </a:lnSpc>
              </a:pPr>
              <a:r>
                <a:rPr lang="en-US" sz="3022">
                  <a:solidFill>
                    <a:srgbClr val="4F5295"/>
                  </a:solidFill>
                  <a:latin typeface="Poppins Medium"/>
                  <a:ea typeface="Poppins Medium"/>
                  <a:cs typeface="Poppins Medium"/>
                  <a:sym typeface="Poppins Medium"/>
                </a:rPr>
                <a:t>original (java) program:</a:t>
              </a:r>
            </a:p>
          </p:txBody>
        </p:sp>
        <p:sp>
          <p:nvSpPr>
            <p:cNvPr id="5" name="TextBox 5"/>
            <p:cNvSpPr txBox="1"/>
            <p:nvPr/>
          </p:nvSpPr>
          <p:spPr>
            <a:xfrm>
              <a:off x="0" y="847248"/>
              <a:ext cx="14275146" cy="7036597"/>
            </a:xfrm>
            <a:prstGeom prst="rect">
              <a:avLst/>
            </a:prstGeom>
          </p:spPr>
          <p:txBody>
            <a:bodyPr lIns="0" tIns="0" rIns="0" bIns="0" rtlCol="0" anchor="t">
              <a:spAutoFit/>
            </a:bodyPr>
            <a:lstStyle/>
            <a:p>
              <a:pPr algn="l">
                <a:lnSpc>
                  <a:spcPts val="5344"/>
                </a:lnSpc>
              </a:pPr>
              <a:r>
                <a:rPr lang="en-US" sz="2968">
                  <a:solidFill>
                    <a:srgbClr val="000000"/>
                  </a:solidFill>
                  <a:latin typeface="Poppins Medium"/>
                  <a:ea typeface="Poppins Medium"/>
                  <a:cs typeface="Poppins Medium"/>
                  <a:sym typeface="Poppins Medium"/>
                </a:rPr>
                <a:t>The original Java program is designed as an online shopping system that manages a store's stock and a customer's shopping cart. It allows users to interact with a digital catalog of products, add or remove items from their shopping cart, and update the quantity of items in the cart. The system also provides functionality to sort and present the products in stock based on various criteria such as category, name, or quantity.</a:t>
              </a:r>
            </a:p>
          </p:txBody>
        </p:sp>
      </p:grpSp>
      <p:grpSp>
        <p:nvGrpSpPr>
          <p:cNvPr id="6" name="Group 6"/>
          <p:cNvGrpSpPr/>
          <p:nvPr/>
        </p:nvGrpSpPr>
        <p:grpSpPr>
          <a:xfrm>
            <a:off x="-303306" y="9458948"/>
            <a:ext cx="1079274" cy="1079274"/>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F5295"/>
            </a:solidFill>
          </p:spPr>
          <p:txBody>
            <a:bodyPr/>
            <a:lstStyle/>
            <a:p>
              <a:endParaRPr lang="en-IL"/>
            </a:p>
          </p:txBody>
        </p:sp>
      </p:grpSp>
      <p:sp>
        <p:nvSpPr>
          <p:cNvPr id="8" name="Freeform 8"/>
          <p:cNvSpPr/>
          <p:nvPr/>
        </p:nvSpPr>
        <p:spPr>
          <a:xfrm>
            <a:off x="11301682" y="5345768"/>
            <a:ext cx="6986318" cy="4941232"/>
          </a:xfrm>
          <a:custGeom>
            <a:avLst/>
            <a:gdLst/>
            <a:ahLst/>
            <a:cxnLst/>
            <a:rect l="l" t="t" r="r" b="b"/>
            <a:pathLst>
              <a:path w="6986318" h="4941232">
                <a:moveTo>
                  <a:pt x="0" y="0"/>
                </a:moveTo>
                <a:lnTo>
                  <a:pt x="6986318" y="0"/>
                </a:lnTo>
                <a:lnTo>
                  <a:pt x="6986318" y="4941232"/>
                </a:lnTo>
                <a:lnTo>
                  <a:pt x="0" y="4941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TextBox 2"/>
          <p:cNvSpPr txBox="1"/>
          <p:nvPr/>
        </p:nvSpPr>
        <p:spPr>
          <a:xfrm>
            <a:off x="509033" y="337983"/>
            <a:ext cx="17269934" cy="847725"/>
          </a:xfrm>
          <a:prstGeom prst="rect">
            <a:avLst/>
          </a:prstGeom>
        </p:spPr>
        <p:txBody>
          <a:bodyPr lIns="0" tIns="0" rIns="0" bIns="0" rtlCol="0" anchor="t">
            <a:spAutoFit/>
          </a:bodyPr>
          <a:lstStyle/>
          <a:p>
            <a:pPr algn="ctr">
              <a:lnSpc>
                <a:spcPts val="6600"/>
              </a:lnSpc>
            </a:pPr>
            <a:r>
              <a:rPr lang="en-US" sz="5500">
                <a:solidFill>
                  <a:srgbClr val="000000"/>
                </a:solidFill>
                <a:latin typeface="Poppins Medium"/>
                <a:ea typeface="Poppins Medium"/>
                <a:cs typeface="Poppins Medium"/>
                <a:sym typeface="Poppins Medium"/>
              </a:rPr>
              <a:t>REQUIREMENTS FOR THE SYSTEM</a:t>
            </a:r>
          </a:p>
        </p:txBody>
      </p:sp>
      <p:grpSp>
        <p:nvGrpSpPr>
          <p:cNvPr id="3" name="Group 3"/>
          <p:cNvGrpSpPr/>
          <p:nvPr/>
        </p:nvGrpSpPr>
        <p:grpSpPr>
          <a:xfrm>
            <a:off x="-539637" y="9747363"/>
            <a:ext cx="1079274" cy="1079274"/>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F5295"/>
            </a:solidFill>
          </p:spPr>
          <p:txBody>
            <a:bodyPr/>
            <a:lstStyle/>
            <a:p>
              <a:endParaRPr lang="en-IL"/>
            </a:p>
          </p:txBody>
        </p:sp>
      </p:grpSp>
      <p:grpSp>
        <p:nvGrpSpPr>
          <p:cNvPr id="5" name="Group 5"/>
          <p:cNvGrpSpPr/>
          <p:nvPr/>
        </p:nvGrpSpPr>
        <p:grpSpPr>
          <a:xfrm>
            <a:off x="17748363" y="-312666"/>
            <a:ext cx="1079274" cy="1079274"/>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F5295"/>
            </a:solidFill>
          </p:spPr>
          <p:txBody>
            <a:bodyPr/>
            <a:lstStyle/>
            <a:p>
              <a:endParaRPr lang="en-IL"/>
            </a:p>
          </p:txBody>
        </p:sp>
      </p:grpSp>
      <p:grpSp>
        <p:nvGrpSpPr>
          <p:cNvPr id="7" name="Group 7"/>
          <p:cNvGrpSpPr/>
          <p:nvPr/>
        </p:nvGrpSpPr>
        <p:grpSpPr>
          <a:xfrm>
            <a:off x="509033" y="1316754"/>
            <a:ext cx="17467577" cy="8534575"/>
            <a:chOff x="0" y="0"/>
            <a:chExt cx="23290103" cy="11379434"/>
          </a:xfrm>
        </p:grpSpPr>
        <p:sp>
          <p:nvSpPr>
            <p:cNvPr id="8" name="TextBox 8"/>
            <p:cNvSpPr txBox="1"/>
            <p:nvPr/>
          </p:nvSpPr>
          <p:spPr>
            <a:xfrm>
              <a:off x="0" y="-19050"/>
              <a:ext cx="23290103" cy="522430"/>
            </a:xfrm>
            <a:prstGeom prst="rect">
              <a:avLst/>
            </a:prstGeom>
          </p:spPr>
          <p:txBody>
            <a:bodyPr lIns="0" tIns="0" rIns="0" bIns="0" rtlCol="0" anchor="t">
              <a:spAutoFit/>
            </a:bodyPr>
            <a:lstStyle/>
            <a:p>
              <a:pPr algn="l">
                <a:lnSpc>
                  <a:spcPts val="3279"/>
                </a:lnSpc>
              </a:pPr>
              <a:r>
                <a:rPr lang="en-US" sz="2522">
                  <a:solidFill>
                    <a:srgbClr val="4F5295"/>
                  </a:solidFill>
                  <a:latin typeface="Poppins Medium"/>
                  <a:ea typeface="Poppins Medium"/>
                  <a:cs typeface="Poppins Medium"/>
                  <a:sym typeface="Poppins Medium"/>
                </a:rPr>
                <a:t>WHAT IS THE DATABASE FOR?</a:t>
              </a:r>
            </a:p>
          </p:txBody>
        </p:sp>
        <p:sp>
          <p:nvSpPr>
            <p:cNvPr id="9" name="TextBox 9"/>
            <p:cNvSpPr txBox="1"/>
            <p:nvPr/>
          </p:nvSpPr>
          <p:spPr>
            <a:xfrm>
              <a:off x="0" y="846189"/>
              <a:ext cx="23290103" cy="10533244"/>
            </a:xfrm>
            <a:prstGeom prst="rect">
              <a:avLst/>
            </a:prstGeom>
          </p:spPr>
          <p:txBody>
            <a:bodyPr lIns="0" tIns="0" rIns="0" bIns="0" rtlCol="0" anchor="t">
              <a:spAutoFit/>
            </a:bodyPr>
            <a:lstStyle/>
            <a:p>
              <a:pPr algn="l">
                <a:lnSpc>
                  <a:spcPts val="3987"/>
                </a:lnSpc>
              </a:pPr>
              <a:r>
                <a:rPr lang="en-US" sz="2768">
                  <a:solidFill>
                    <a:srgbClr val="000000"/>
                  </a:solidFill>
                  <a:latin typeface="Poppins Medium"/>
                  <a:ea typeface="Poppins Medium"/>
                  <a:cs typeface="Poppins Medium"/>
                  <a:sym typeface="Poppins Medium"/>
                </a:rPr>
                <a:t>The database is intended to store and manage all the data related to the online shopping system. </a:t>
              </a:r>
            </a:p>
            <a:p>
              <a:pPr algn="l">
                <a:lnSpc>
                  <a:spcPts val="3987"/>
                </a:lnSpc>
              </a:pPr>
              <a:r>
                <a:rPr lang="en-US" sz="2768">
                  <a:solidFill>
                    <a:srgbClr val="000000"/>
                  </a:solidFill>
                  <a:latin typeface="Poppins Medium Bold"/>
                  <a:ea typeface="Poppins Medium Bold"/>
                  <a:cs typeface="Poppins Medium Bold"/>
                  <a:sym typeface="Poppins Medium Bold"/>
                </a:rPr>
                <a:t>Product Information</a:t>
              </a:r>
              <a:r>
                <a:rPr lang="en-US" sz="2768">
                  <a:solidFill>
                    <a:srgbClr val="000000"/>
                  </a:solidFill>
                  <a:latin typeface="Poppins Medium"/>
                  <a:ea typeface="Poppins Medium"/>
                  <a:cs typeface="Poppins Medium"/>
                  <a:sym typeface="Poppins Medium"/>
                </a:rPr>
                <a:t>: Details about each product, including category, name, quantity, and any specific attributes.</a:t>
              </a:r>
            </a:p>
            <a:p>
              <a:pPr algn="l">
                <a:lnSpc>
                  <a:spcPts val="1384"/>
                </a:lnSpc>
              </a:pPr>
              <a:endParaRPr lang="en-US" sz="2768">
                <a:solidFill>
                  <a:srgbClr val="000000"/>
                </a:solidFill>
                <a:latin typeface="Poppins Medium"/>
                <a:ea typeface="Poppins Medium"/>
                <a:cs typeface="Poppins Medium"/>
                <a:sym typeface="Poppins Medium"/>
              </a:endParaRPr>
            </a:p>
            <a:p>
              <a:pPr algn="l">
                <a:lnSpc>
                  <a:spcPts val="5371"/>
                </a:lnSpc>
              </a:pPr>
              <a:r>
                <a:rPr lang="en-US" sz="2768">
                  <a:solidFill>
                    <a:srgbClr val="000000"/>
                  </a:solidFill>
                  <a:latin typeface="Poppins Medium Bold"/>
                  <a:ea typeface="Poppins Medium Bold"/>
                  <a:cs typeface="Poppins Medium Bold"/>
                  <a:sym typeface="Poppins Medium Bold"/>
                </a:rPr>
                <a:t>Shopping Cart</a:t>
              </a:r>
              <a:r>
                <a:rPr lang="en-US" sz="2768">
                  <a:solidFill>
                    <a:srgbClr val="000000"/>
                  </a:solidFill>
                  <a:latin typeface="Poppins Medium"/>
                  <a:ea typeface="Poppins Medium"/>
                  <a:cs typeface="Poppins Medium"/>
                  <a:sym typeface="Poppins Medium"/>
                </a:rPr>
                <a:t>: Details about the products the user has added to their cart, timestamps, along quantities.</a:t>
              </a:r>
            </a:p>
            <a:p>
              <a:pPr algn="l">
                <a:lnSpc>
                  <a:spcPts val="5371"/>
                </a:lnSpc>
              </a:pPr>
              <a:endParaRPr lang="en-US" sz="2768">
                <a:solidFill>
                  <a:srgbClr val="000000"/>
                </a:solidFill>
                <a:latin typeface="Poppins Medium"/>
                <a:ea typeface="Poppins Medium"/>
                <a:cs typeface="Poppins Medium"/>
                <a:sym typeface="Poppins Medium"/>
              </a:endParaRPr>
            </a:p>
            <a:p>
              <a:pPr algn="l">
                <a:lnSpc>
                  <a:spcPts val="5371"/>
                </a:lnSpc>
              </a:pPr>
              <a:r>
                <a:rPr lang="en-US" sz="2768">
                  <a:solidFill>
                    <a:srgbClr val="000000"/>
                  </a:solidFill>
                  <a:latin typeface="Poppins Medium Bold"/>
                  <a:ea typeface="Poppins Medium Bold"/>
                  <a:cs typeface="Poppins Medium Bold"/>
                  <a:sym typeface="Poppins Medium Bold"/>
                </a:rPr>
                <a:t>Stock Management</a:t>
              </a:r>
              <a:r>
                <a:rPr lang="en-US" sz="2768">
                  <a:solidFill>
                    <a:srgbClr val="000000"/>
                  </a:solidFill>
                  <a:latin typeface="Poppins Medium"/>
                  <a:ea typeface="Poppins Medium"/>
                  <a:cs typeface="Poppins Medium"/>
                  <a:sym typeface="Poppins Medium"/>
                </a:rPr>
                <a:t>: Information about the current stock levels of each product. The database tracks the quantity of each product in the inventory, ensuring that the system can update stock levels when purchases are made or products are added or removed from the catalog.</a:t>
              </a:r>
            </a:p>
            <a:p>
              <a:pPr algn="l">
                <a:lnSpc>
                  <a:spcPts val="5371"/>
                </a:lnSpc>
              </a:pPr>
              <a:endParaRPr lang="en-US" sz="2768">
                <a:solidFill>
                  <a:srgbClr val="000000"/>
                </a:solidFill>
                <a:latin typeface="Poppins Medium"/>
                <a:ea typeface="Poppins Medium"/>
                <a:cs typeface="Poppins Medium"/>
                <a:sym typeface="Poppins Medium"/>
              </a:endParaRPr>
            </a:p>
            <a:p>
              <a:pPr algn="l">
                <a:lnSpc>
                  <a:spcPts val="3987"/>
                </a:lnSpc>
              </a:pPr>
              <a:r>
                <a:rPr lang="en-US" sz="2768">
                  <a:solidFill>
                    <a:srgbClr val="000000"/>
                  </a:solidFill>
                  <a:latin typeface="Poppins Medium"/>
                  <a:ea typeface="Poppins Medium"/>
                  <a:cs typeface="Poppins Medium"/>
                  <a:sym typeface="Poppins Medium"/>
                </a:rPr>
                <a:t>Eventually, this database is essential for ensuring data persistence, enabling complex queries, and maintaining a structured, scalable system.</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5491399" y="956963"/>
            <a:ext cx="7305202" cy="1972087"/>
            <a:chOff x="0" y="0"/>
            <a:chExt cx="9740270" cy="2629450"/>
          </a:xfrm>
        </p:grpSpPr>
        <p:sp>
          <p:nvSpPr>
            <p:cNvPr id="3" name="TextBox 3"/>
            <p:cNvSpPr txBox="1"/>
            <p:nvPr/>
          </p:nvSpPr>
          <p:spPr>
            <a:xfrm>
              <a:off x="0" y="-9525"/>
              <a:ext cx="9740270" cy="1769474"/>
            </a:xfrm>
            <a:prstGeom prst="rect">
              <a:avLst/>
            </a:prstGeom>
          </p:spPr>
          <p:txBody>
            <a:bodyPr lIns="0" tIns="0" rIns="0" bIns="0" rtlCol="0" anchor="t">
              <a:spAutoFit/>
            </a:bodyPr>
            <a:lstStyle/>
            <a:p>
              <a:pPr algn="l">
                <a:lnSpc>
                  <a:spcPts val="10419"/>
                </a:lnSpc>
              </a:pPr>
              <a:r>
                <a:rPr lang="en-US" sz="8682">
                  <a:solidFill>
                    <a:srgbClr val="000000"/>
                  </a:solidFill>
                  <a:latin typeface="Poppins Medium"/>
                  <a:ea typeface="Poppins Medium"/>
                  <a:cs typeface="Poppins Medium"/>
                  <a:sym typeface="Poppins Medium"/>
                </a:rPr>
                <a:t>SYSTEM USER</a:t>
              </a:r>
            </a:p>
          </p:txBody>
        </p:sp>
        <p:sp>
          <p:nvSpPr>
            <p:cNvPr id="4" name="TextBox 4"/>
            <p:cNvSpPr txBox="1"/>
            <p:nvPr/>
          </p:nvSpPr>
          <p:spPr>
            <a:xfrm>
              <a:off x="0" y="2066207"/>
              <a:ext cx="9740270" cy="563243"/>
            </a:xfrm>
            <a:prstGeom prst="rect">
              <a:avLst/>
            </a:prstGeom>
          </p:spPr>
          <p:txBody>
            <a:bodyPr lIns="0" tIns="0" rIns="0" bIns="0" rtlCol="0" anchor="t">
              <a:spAutoFit/>
            </a:bodyPr>
            <a:lstStyle/>
            <a:p>
              <a:pPr algn="l">
                <a:lnSpc>
                  <a:spcPts val="3420"/>
                </a:lnSpc>
              </a:pPr>
              <a:endParaRPr/>
            </a:p>
          </p:txBody>
        </p:sp>
      </p:grpSp>
      <p:grpSp>
        <p:nvGrpSpPr>
          <p:cNvPr id="5" name="Group 5"/>
          <p:cNvGrpSpPr/>
          <p:nvPr/>
        </p:nvGrpSpPr>
        <p:grpSpPr>
          <a:xfrm>
            <a:off x="3972682" y="3601288"/>
            <a:ext cx="1301712" cy="1301712"/>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77D"/>
            </a:solidFill>
          </p:spPr>
          <p:txBody>
            <a:bodyPr/>
            <a:lstStyle/>
            <a:p>
              <a:endParaRPr lang="en-IL"/>
            </a:p>
          </p:txBody>
        </p:sp>
      </p:grpSp>
      <p:grpSp>
        <p:nvGrpSpPr>
          <p:cNvPr id="7" name="Group 7"/>
          <p:cNvGrpSpPr/>
          <p:nvPr/>
        </p:nvGrpSpPr>
        <p:grpSpPr>
          <a:xfrm>
            <a:off x="5501550" y="4488916"/>
            <a:ext cx="1301712" cy="1301712"/>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77D"/>
            </a:solidFill>
          </p:spPr>
          <p:txBody>
            <a:bodyPr/>
            <a:lstStyle/>
            <a:p>
              <a:endParaRPr lang="en-IL"/>
            </a:p>
          </p:txBody>
        </p:sp>
      </p:grpSp>
      <p:grpSp>
        <p:nvGrpSpPr>
          <p:cNvPr id="9" name="Group 9"/>
          <p:cNvGrpSpPr/>
          <p:nvPr/>
        </p:nvGrpSpPr>
        <p:grpSpPr>
          <a:xfrm>
            <a:off x="5632596" y="6378064"/>
            <a:ext cx="1301712" cy="1301712"/>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77D"/>
            </a:solidFill>
          </p:spPr>
          <p:txBody>
            <a:bodyPr/>
            <a:lstStyle/>
            <a:p>
              <a:endParaRPr lang="en-IL"/>
            </a:p>
          </p:txBody>
        </p:sp>
      </p:grpSp>
      <p:sp>
        <p:nvSpPr>
          <p:cNvPr id="11" name="Freeform 11"/>
          <p:cNvSpPr/>
          <p:nvPr/>
        </p:nvSpPr>
        <p:spPr>
          <a:xfrm>
            <a:off x="1028700" y="4799539"/>
            <a:ext cx="4780348" cy="4458761"/>
          </a:xfrm>
          <a:custGeom>
            <a:avLst/>
            <a:gdLst/>
            <a:ahLst/>
            <a:cxnLst/>
            <a:rect l="l" t="t" r="r" b="b"/>
            <a:pathLst>
              <a:path w="4780348" h="4458761">
                <a:moveTo>
                  <a:pt x="0" y="0"/>
                </a:moveTo>
                <a:lnTo>
                  <a:pt x="4780348" y="0"/>
                </a:lnTo>
                <a:lnTo>
                  <a:pt x="4780348" y="4458761"/>
                </a:lnTo>
                <a:lnTo>
                  <a:pt x="0" y="445876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grpSp>
        <p:nvGrpSpPr>
          <p:cNvPr id="12" name="Group 12"/>
          <p:cNvGrpSpPr/>
          <p:nvPr/>
        </p:nvGrpSpPr>
        <p:grpSpPr>
          <a:xfrm>
            <a:off x="9408553" y="4053000"/>
            <a:ext cx="7698465" cy="1032642"/>
            <a:chOff x="0" y="0"/>
            <a:chExt cx="10264620" cy="1376856"/>
          </a:xfrm>
        </p:grpSpPr>
        <p:sp>
          <p:nvSpPr>
            <p:cNvPr id="13" name="TextBox 13"/>
            <p:cNvSpPr txBox="1"/>
            <p:nvPr/>
          </p:nvSpPr>
          <p:spPr>
            <a:xfrm>
              <a:off x="1729609" y="154364"/>
              <a:ext cx="8535011" cy="1222492"/>
            </a:xfrm>
            <a:prstGeom prst="rect">
              <a:avLst/>
            </a:prstGeom>
          </p:spPr>
          <p:txBody>
            <a:bodyPr lIns="0" tIns="0" rIns="0" bIns="0" rtlCol="0" anchor="t">
              <a:spAutoFit/>
            </a:bodyPr>
            <a:lstStyle/>
            <a:p>
              <a:pPr algn="l">
                <a:lnSpc>
                  <a:spcPts val="3695"/>
                </a:lnSpc>
              </a:pPr>
              <a:r>
                <a:rPr lang="en-US" sz="2843">
                  <a:solidFill>
                    <a:srgbClr val="000000"/>
                  </a:solidFill>
                  <a:latin typeface="Poppins Medium"/>
                  <a:ea typeface="Poppins Medium"/>
                  <a:cs typeface="Poppins Medium"/>
                  <a:sym typeface="Poppins Medium"/>
                </a:rPr>
                <a:t>Ability to browse the product catalog</a:t>
              </a:r>
            </a:p>
          </p:txBody>
        </p:sp>
        <p:sp>
          <p:nvSpPr>
            <p:cNvPr id="14" name="TextBox 14"/>
            <p:cNvSpPr txBox="1"/>
            <p:nvPr/>
          </p:nvSpPr>
          <p:spPr>
            <a:xfrm>
              <a:off x="0" y="-9525"/>
              <a:ext cx="1228237" cy="933848"/>
            </a:xfrm>
            <a:prstGeom prst="rect">
              <a:avLst/>
            </a:prstGeom>
          </p:spPr>
          <p:txBody>
            <a:bodyPr lIns="0" tIns="0" rIns="0" bIns="0" rtlCol="0" anchor="t">
              <a:spAutoFit/>
            </a:bodyPr>
            <a:lstStyle/>
            <a:p>
              <a:pPr algn="l">
                <a:lnSpc>
                  <a:spcPts val="5458"/>
                </a:lnSpc>
              </a:pPr>
              <a:r>
                <a:rPr lang="en-US" sz="4548">
                  <a:solidFill>
                    <a:srgbClr val="4F5295"/>
                  </a:solidFill>
                  <a:latin typeface="Poppins Medium"/>
                  <a:ea typeface="Poppins Medium"/>
                  <a:cs typeface="Poppins Medium"/>
                  <a:sym typeface="Poppins Medium"/>
                </a:rPr>
                <a:t>01</a:t>
              </a:r>
            </a:p>
          </p:txBody>
        </p:sp>
      </p:grpSp>
      <p:grpSp>
        <p:nvGrpSpPr>
          <p:cNvPr id="15" name="Group 15"/>
          <p:cNvGrpSpPr/>
          <p:nvPr/>
        </p:nvGrpSpPr>
        <p:grpSpPr>
          <a:xfrm>
            <a:off x="9408553" y="5529750"/>
            <a:ext cx="8046193" cy="895438"/>
            <a:chOff x="0" y="0"/>
            <a:chExt cx="10728257" cy="1193917"/>
          </a:xfrm>
        </p:grpSpPr>
        <p:sp>
          <p:nvSpPr>
            <p:cNvPr id="16" name="TextBox 16"/>
            <p:cNvSpPr txBox="1"/>
            <p:nvPr/>
          </p:nvSpPr>
          <p:spPr>
            <a:xfrm>
              <a:off x="1807733" y="-28575"/>
              <a:ext cx="8920525" cy="1222492"/>
            </a:xfrm>
            <a:prstGeom prst="rect">
              <a:avLst/>
            </a:prstGeom>
          </p:spPr>
          <p:txBody>
            <a:bodyPr lIns="0" tIns="0" rIns="0" bIns="0" rtlCol="0" anchor="t">
              <a:spAutoFit/>
            </a:bodyPr>
            <a:lstStyle/>
            <a:p>
              <a:pPr algn="l">
                <a:lnSpc>
                  <a:spcPts val="3695"/>
                </a:lnSpc>
              </a:pPr>
              <a:r>
                <a:rPr lang="en-US" sz="2843">
                  <a:solidFill>
                    <a:srgbClr val="000000"/>
                  </a:solidFill>
                  <a:latin typeface="Poppins Medium"/>
                  <a:ea typeface="Poppins Medium"/>
                  <a:cs typeface="Poppins Medium"/>
                  <a:sym typeface="Poppins Medium"/>
                </a:rPr>
                <a:t>manage the shopping cart (add, update, and remove items)</a:t>
              </a:r>
            </a:p>
          </p:txBody>
        </p:sp>
        <p:sp>
          <p:nvSpPr>
            <p:cNvPr id="17" name="TextBox 17"/>
            <p:cNvSpPr txBox="1"/>
            <p:nvPr/>
          </p:nvSpPr>
          <p:spPr>
            <a:xfrm>
              <a:off x="0" y="132493"/>
              <a:ext cx="1283715" cy="919405"/>
            </a:xfrm>
            <a:prstGeom prst="rect">
              <a:avLst/>
            </a:prstGeom>
          </p:spPr>
          <p:txBody>
            <a:bodyPr lIns="0" tIns="0" rIns="0" bIns="0" rtlCol="0" anchor="t">
              <a:spAutoFit/>
            </a:bodyPr>
            <a:lstStyle/>
            <a:p>
              <a:pPr algn="l">
                <a:lnSpc>
                  <a:spcPts val="5458"/>
                </a:lnSpc>
              </a:pPr>
              <a:r>
                <a:rPr lang="en-US" sz="4548">
                  <a:solidFill>
                    <a:srgbClr val="EF85C8"/>
                  </a:solidFill>
                  <a:latin typeface="Poppins Medium"/>
                  <a:ea typeface="Poppins Medium"/>
                  <a:cs typeface="Poppins Medium"/>
                  <a:sym typeface="Poppins Medium"/>
                </a:rPr>
                <a:t>02</a:t>
              </a:r>
            </a:p>
          </p:txBody>
        </p:sp>
      </p:grpSp>
      <p:grpSp>
        <p:nvGrpSpPr>
          <p:cNvPr id="18" name="Group 18"/>
          <p:cNvGrpSpPr/>
          <p:nvPr/>
        </p:nvGrpSpPr>
        <p:grpSpPr>
          <a:xfrm>
            <a:off x="9408553" y="7059056"/>
            <a:ext cx="7698465" cy="751345"/>
            <a:chOff x="0" y="0"/>
            <a:chExt cx="10264620" cy="1001793"/>
          </a:xfrm>
        </p:grpSpPr>
        <p:sp>
          <p:nvSpPr>
            <p:cNvPr id="19" name="TextBox 19"/>
            <p:cNvSpPr txBox="1"/>
            <p:nvPr/>
          </p:nvSpPr>
          <p:spPr>
            <a:xfrm>
              <a:off x="0" y="82388"/>
              <a:ext cx="1283715" cy="919405"/>
            </a:xfrm>
            <a:prstGeom prst="rect">
              <a:avLst/>
            </a:prstGeom>
          </p:spPr>
          <p:txBody>
            <a:bodyPr lIns="0" tIns="0" rIns="0" bIns="0" rtlCol="0" anchor="t">
              <a:spAutoFit/>
            </a:bodyPr>
            <a:lstStyle/>
            <a:p>
              <a:pPr algn="l">
                <a:lnSpc>
                  <a:spcPts val="5458"/>
                </a:lnSpc>
              </a:pPr>
              <a:r>
                <a:rPr lang="en-US" sz="4548">
                  <a:solidFill>
                    <a:srgbClr val="4F5295"/>
                  </a:solidFill>
                  <a:latin typeface="Poppins Medium"/>
                  <a:ea typeface="Poppins Medium"/>
                  <a:cs typeface="Poppins Medium"/>
                  <a:sym typeface="Poppins Medium"/>
                </a:rPr>
                <a:t>03</a:t>
              </a:r>
            </a:p>
          </p:txBody>
        </p:sp>
        <p:sp>
          <p:nvSpPr>
            <p:cNvPr id="20" name="TextBox 20"/>
            <p:cNvSpPr txBox="1"/>
            <p:nvPr/>
          </p:nvSpPr>
          <p:spPr>
            <a:xfrm>
              <a:off x="1729609" y="154364"/>
              <a:ext cx="8535011" cy="601462"/>
            </a:xfrm>
            <a:prstGeom prst="rect">
              <a:avLst/>
            </a:prstGeom>
          </p:spPr>
          <p:txBody>
            <a:bodyPr lIns="0" tIns="0" rIns="0" bIns="0" rtlCol="0" anchor="t">
              <a:spAutoFit/>
            </a:bodyPr>
            <a:lstStyle/>
            <a:p>
              <a:pPr algn="l">
                <a:lnSpc>
                  <a:spcPts val="3695"/>
                </a:lnSpc>
              </a:pPr>
              <a:r>
                <a:rPr lang="en-US" sz="2843">
                  <a:solidFill>
                    <a:srgbClr val="000000"/>
                  </a:solidFill>
                  <a:latin typeface="Poppins Medium"/>
                  <a:ea typeface="Poppins Medium"/>
                  <a:cs typeface="Poppins Medium"/>
                  <a:sym typeface="Poppins Medium"/>
                </a:rPr>
                <a:t>Show client shopping cart</a:t>
              </a:r>
            </a:p>
          </p:txBody>
        </p:sp>
        <p:sp>
          <p:nvSpPr>
            <p:cNvPr id="21" name="TextBox 21"/>
            <p:cNvSpPr txBox="1"/>
            <p:nvPr/>
          </p:nvSpPr>
          <p:spPr>
            <a:xfrm>
              <a:off x="0" y="-9525"/>
              <a:ext cx="1228237" cy="933848"/>
            </a:xfrm>
            <a:prstGeom prst="rect">
              <a:avLst/>
            </a:prstGeom>
          </p:spPr>
          <p:txBody>
            <a:bodyPr lIns="0" tIns="0" rIns="0" bIns="0" rtlCol="0" anchor="t">
              <a:spAutoFit/>
            </a:bodyPr>
            <a:lstStyle/>
            <a:p>
              <a:pPr algn="l">
                <a:lnSpc>
                  <a:spcPts val="5458"/>
                </a:lnSpc>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248433" y="2760756"/>
            <a:ext cx="5556842" cy="5384350"/>
            <a:chOff x="0" y="0"/>
            <a:chExt cx="22465373" cy="21768020"/>
          </a:xfrm>
        </p:grpSpPr>
        <p:sp>
          <p:nvSpPr>
            <p:cNvPr id="3" name="Freeform 3"/>
            <p:cNvSpPr/>
            <p:nvPr/>
          </p:nvSpPr>
          <p:spPr>
            <a:xfrm>
              <a:off x="0" y="0"/>
              <a:ext cx="22465373" cy="21768020"/>
            </a:xfrm>
            <a:custGeom>
              <a:avLst/>
              <a:gdLst/>
              <a:ahLst/>
              <a:cxnLst/>
              <a:rect l="l" t="t" r="r" b="b"/>
              <a:pathLst>
                <a:path w="22465373" h="21768020">
                  <a:moveTo>
                    <a:pt x="0" y="0"/>
                  </a:moveTo>
                  <a:lnTo>
                    <a:pt x="0" y="21768020"/>
                  </a:lnTo>
                  <a:lnTo>
                    <a:pt x="22465373" y="21768020"/>
                  </a:lnTo>
                  <a:lnTo>
                    <a:pt x="22465373" y="0"/>
                  </a:lnTo>
                  <a:lnTo>
                    <a:pt x="0" y="0"/>
                  </a:lnTo>
                  <a:close/>
                  <a:moveTo>
                    <a:pt x="22404414" y="21707060"/>
                  </a:moveTo>
                  <a:lnTo>
                    <a:pt x="59690" y="21707060"/>
                  </a:lnTo>
                  <a:lnTo>
                    <a:pt x="59690" y="59690"/>
                  </a:lnTo>
                  <a:lnTo>
                    <a:pt x="22404414" y="59690"/>
                  </a:lnTo>
                  <a:lnTo>
                    <a:pt x="22404414" y="21707060"/>
                  </a:lnTo>
                  <a:close/>
                </a:path>
              </a:pathLst>
            </a:custGeom>
            <a:solidFill>
              <a:srgbClr val="E66B3D"/>
            </a:solidFill>
          </p:spPr>
          <p:txBody>
            <a:bodyPr/>
            <a:lstStyle/>
            <a:p>
              <a:endParaRPr lang="en-IL"/>
            </a:p>
          </p:txBody>
        </p:sp>
      </p:grpSp>
      <p:grpSp>
        <p:nvGrpSpPr>
          <p:cNvPr id="4" name="Group 4"/>
          <p:cNvGrpSpPr/>
          <p:nvPr/>
        </p:nvGrpSpPr>
        <p:grpSpPr>
          <a:xfrm>
            <a:off x="6363908" y="2760756"/>
            <a:ext cx="5556842" cy="5384350"/>
            <a:chOff x="0" y="0"/>
            <a:chExt cx="22465373" cy="21768020"/>
          </a:xfrm>
        </p:grpSpPr>
        <p:sp>
          <p:nvSpPr>
            <p:cNvPr id="5" name="Freeform 5"/>
            <p:cNvSpPr/>
            <p:nvPr/>
          </p:nvSpPr>
          <p:spPr>
            <a:xfrm>
              <a:off x="0" y="0"/>
              <a:ext cx="22465373" cy="21768020"/>
            </a:xfrm>
            <a:custGeom>
              <a:avLst/>
              <a:gdLst/>
              <a:ahLst/>
              <a:cxnLst/>
              <a:rect l="l" t="t" r="r" b="b"/>
              <a:pathLst>
                <a:path w="22465373" h="21768020">
                  <a:moveTo>
                    <a:pt x="0" y="0"/>
                  </a:moveTo>
                  <a:lnTo>
                    <a:pt x="0" y="21768020"/>
                  </a:lnTo>
                  <a:lnTo>
                    <a:pt x="22465373" y="21768020"/>
                  </a:lnTo>
                  <a:lnTo>
                    <a:pt x="22465373" y="0"/>
                  </a:lnTo>
                  <a:lnTo>
                    <a:pt x="0" y="0"/>
                  </a:lnTo>
                  <a:close/>
                  <a:moveTo>
                    <a:pt x="22404414" y="21707060"/>
                  </a:moveTo>
                  <a:lnTo>
                    <a:pt x="59690" y="21707060"/>
                  </a:lnTo>
                  <a:lnTo>
                    <a:pt x="59690" y="59690"/>
                  </a:lnTo>
                  <a:lnTo>
                    <a:pt x="22404414" y="59690"/>
                  </a:lnTo>
                  <a:lnTo>
                    <a:pt x="22404414" y="21707060"/>
                  </a:lnTo>
                  <a:close/>
                </a:path>
              </a:pathLst>
            </a:custGeom>
            <a:solidFill>
              <a:srgbClr val="E66B3D"/>
            </a:solidFill>
          </p:spPr>
          <p:txBody>
            <a:bodyPr/>
            <a:lstStyle/>
            <a:p>
              <a:endParaRPr lang="en-IL"/>
            </a:p>
          </p:txBody>
        </p:sp>
      </p:grpSp>
      <p:grpSp>
        <p:nvGrpSpPr>
          <p:cNvPr id="6" name="Group 6"/>
          <p:cNvGrpSpPr/>
          <p:nvPr/>
        </p:nvGrpSpPr>
        <p:grpSpPr>
          <a:xfrm>
            <a:off x="12482725" y="2760756"/>
            <a:ext cx="5556842" cy="5384350"/>
            <a:chOff x="0" y="0"/>
            <a:chExt cx="22465373" cy="21768020"/>
          </a:xfrm>
        </p:grpSpPr>
        <p:sp>
          <p:nvSpPr>
            <p:cNvPr id="7" name="Freeform 7"/>
            <p:cNvSpPr/>
            <p:nvPr/>
          </p:nvSpPr>
          <p:spPr>
            <a:xfrm>
              <a:off x="0" y="0"/>
              <a:ext cx="22465373" cy="21768020"/>
            </a:xfrm>
            <a:custGeom>
              <a:avLst/>
              <a:gdLst/>
              <a:ahLst/>
              <a:cxnLst/>
              <a:rect l="l" t="t" r="r" b="b"/>
              <a:pathLst>
                <a:path w="22465373" h="21768020">
                  <a:moveTo>
                    <a:pt x="0" y="0"/>
                  </a:moveTo>
                  <a:lnTo>
                    <a:pt x="0" y="21768020"/>
                  </a:lnTo>
                  <a:lnTo>
                    <a:pt x="22465373" y="21768020"/>
                  </a:lnTo>
                  <a:lnTo>
                    <a:pt x="22465373" y="0"/>
                  </a:lnTo>
                  <a:lnTo>
                    <a:pt x="0" y="0"/>
                  </a:lnTo>
                  <a:close/>
                  <a:moveTo>
                    <a:pt x="22404414" y="21707060"/>
                  </a:moveTo>
                  <a:lnTo>
                    <a:pt x="59690" y="21707060"/>
                  </a:lnTo>
                  <a:lnTo>
                    <a:pt x="59690" y="59690"/>
                  </a:lnTo>
                  <a:lnTo>
                    <a:pt x="22404414" y="59690"/>
                  </a:lnTo>
                  <a:lnTo>
                    <a:pt x="22404414" y="21707060"/>
                  </a:lnTo>
                  <a:close/>
                </a:path>
              </a:pathLst>
            </a:custGeom>
            <a:solidFill>
              <a:srgbClr val="E66B3D"/>
            </a:solidFill>
          </p:spPr>
          <p:txBody>
            <a:bodyPr/>
            <a:lstStyle/>
            <a:p>
              <a:endParaRPr lang="en-IL"/>
            </a:p>
          </p:txBody>
        </p:sp>
      </p:grpSp>
      <p:grpSp>
        <p:nvGrpSpPr>
          <p:cNvPr id="8" name="Group 8"/>
          <p:cNvGrpSpPr/>
          <p:nvPr/>
        </p:nvGrpSpPr>
        <p:grpSpPr>
          <a:xfrm>
            <a:off x="442562" y="3185117"/>
            <a:ext cx="5168584" cy="4385900"/>
            <a:chOff x="0" y="0"/>
            <a:chExt cx="6891445" cy="5847867"/>
          </a:xfrm>
        </p:grpSpPr>
        <p:sp>
          <p:nvSpPr>
            <p:cNvPr id="9" name="TextBox 9"/>
            <p:cNvSpPr txBox="1"/>
            <p:nvPr/>
          </p:nvSpPr>
          <p:spPr>
            <a:xfrm>
              <a:off x="0" y="-38100"/>
              <a:ext cx="6891445" cy="647700"/>
            </a:xfrm>
            <a:prstGeom prst="rect">
              <a:avLst/>
            </a:prstGeom>
          </p:spPr>
          <p:txBody>
            <a:bodyPr lIns="0" tIns="0" rIns="0" bIns="0" rtlCol="0" anchor="t">
              <a:spAutoFit/>
            </a:bodyPr>
            <a:lstStyle/>
            <a:p>
              <a:pPr algn="ctr">
                <a:lnSpc>
                  <a:spcPts val="3900"/>
                </a:lnSpc>
              </a:pPr>
              <a:r>
                <a:rPr lang="en-US" sz="3000">
                  <a:solidFill>
                    <a:srgbClr val="4F5295"/>
                  </a:solidFill>
                  <a:latin typeface="Poppins Medium Bold"/>
                  <a:ea typeface="Poppins Medium Bold"/>
                  <a:cs typeface="Poppins Medium Bold"/>
                  <a:sym typeface="Poppins Medium Bold"/>
                </a:rPr>
                <a:t>Product</a:t>
              </a:r>
            </a:p>
          </p:txBody>
        </p:sp>
        <p:sp>
          <p:nvSpPr>
            <p:cNvPr id="10" name="TextBox 10"/>
            <p:cNvSpPr txBox="1"/>
            <p:nvPr/>
          </p:nvSpPr>
          <p:spPr>
            <a:xfrm>
              <a:off x="0" y="681083"/>
              <a:ext cx="6891445" cy="5166783"/>
            </a:xfrm>
            <a:prstGeom prst="rect">
              <a:avLst/>
            </a:prstGeom>
          </p:spPr>
          <p:txBody>
            <a:bodyPr lIns="0" tIns="0" rIns="0" bIns="0" rtlCol="0" anchor="t">
              <a:spAutoFit/>
            </a:bodyPr>
            <a:lstStyle/>
            <a:p>
              <a:pPr algn="l">
                <a:lnSpc>
                  <a:spcPts val="2600"/>
                </a:lnSpc>
              </a:pPr>
              <a:endParaRPr/>
            </a:p>
            <a:p>
              <a:pPr algn="l">
                <a:lnSpc>
                  <a:spcPts val="2600"/>
                </a:lnSpc>
              </a:pPr>
              <a:endParaRPr/>
            </a:p>
            <a:p>
              <a:pPr algn="l">
                <a:lnSpc>
                  <a:spcPts val="2600"/>
                </a:lnSpc>
              </a:pPr>
              <a:r>
                <a:rPr lang="en-US" sz="2000">
                  <a:solidFill>
                    <a:srgbClr val="000000"/>
                  </a:solidFill>
                  <a:latin typeface="Poppins Medium"/>
                  <a:ea typeface="Poppins Medium"/>
                  <a:cs typeface="Poppins Medium"/>
                  <a:sym typeface="Poppins Medium"/>
                </a:rPr>
                <a:t>Attributes: Product_ID, productName, category.</a:t>
              </a:r>
            </a:p>
            <a:p>
              <a:pPr algn="l">
                <a:lnSpc>
                  <a:spcPts val="2600"/>
                </a:lnSpc>
              </a:pPr>
              <a:endParaRPr lang="en-US" sz="2000">
                <a:solidFill>
                  <a:srgbClr val="000000"/>
                </a:solidFill>
                <a:latin typeface="Poppins Medium"/>
                <a:ea typeface="Poppins Medium"/>
                <a:cs typeface="Poppins Medium"/>
                <a:sym typeface="Poppins Medium"/>
              </a:endParaRPr>
            </a:p>
            <a:p>
              <a:pPr algn="l">
                <a:lnSpc>
                  <a:spcPts val="2600"/>
                </a:lnSpc>
              </a:pPr>
              <a:r>
                <a:rPr lang="en-US" sz="2000">
                  <a:solidFill>
                    <a:srgbClr val="000000"/>
                  </a:solidFill>
                  <a:latin typeface="Poppins Medium"/>
                  <a:ea typeface="Poppins Medium"/>
                  <a:cs typeface="Poppins Medium"/>
                  <a:sym typeface="Poppins Medium"/>
                </a:rPr>
                <a:t>Description: Represents the items available in the store. Each product belongs to a specific category (Books, Clothing, Electronics) and has specific attributes (e.g., size, author). Products are managed by the system and stored in stock.</a:t>
              </a:r>
            </a:p>
          </p:txBody>
        </p:sp>
      </p:grpSp>
      <p:grpSp>
        <p:nvGrpSpPr>
          <p:cNvPr id="11" name="Group 11"/>
          <p:cNvGrpSpPr/>
          <p:nvPr/>
        </p:nvGrpSpPr>
        <p:grpSpPr>
          <a:xfrm>
            <a:off x="6558037" y="3185117"/>
            <a:ext cx="5168584" cy="3738200"/>
            <a:chOff x="0" y="0"/>
            <a:chExt cx="6891445" cy="4984267"/>
          </a:xfrm>
        </p:grpSpPr>
        <p:sp>
          <p:nvSpPr>
            <p:cNvPr id="12" name="TextBox 12"/>
            <p:cNvSpPr txBox="1"/>
            <p:nvPr/>
          </p:nvSpPr>
          <p:spPr>
            <a:xfrm>
              <a:off x="0" y="-38100"/>
              <a:ext cx="6891445" cy="647700"/>
            </a:xfrm>
            <a:prstGeom prst="rect">
              <a:avLst/>
            </a:prstGeom>
          </p:spPr>
          <p:txBody>
            <a:bodyPr lIns="0" tIns="0" rIns="0" bIns="0" rtlCol="0" anchor="t">
              <a:spAutoFit/>
            </a:bodyPr>
            <a:lstStyle/>
            <a:p>
              <a:pPr algn="ctr">
                <a:lnSpc>
                  <a:spcPts val="3900"/>
                </a:lnSpc>
              </a:pPr>
              <a:r>
                <a:rPr lang="en-US" sz="3000">
                  <a:solidFill>
                    <a:srgbClr val="4F5295"/>
                  </a:solidFill>
                  <a:latin typeface="Poppins Medium Bold"/>
                  <a:ea typeface="Poppins Medium Bold"/>
                  <a:cs typeface="Poppins Medium Bold"/>
                  <a:sym typeface="Poppins Medium Bold"/>
                </a:rPr>
                <a:t>Stock</a:t>
              </a:r>
            </a:p>
          </p:txBody>
        </p:sp>
        <p:sp>
          <p:nvSpPr>
            <p:cNvPr id="13" name="TextBox 13"/>
            <p:cNvSpPr txBox="1"/>
            <p:nvPr/>
          </p:nvSpPr>
          <p:spPr>
            <a:xfrm>
              <a:off x="0" y="681083"/>
              <a:ext cx="6891445" cy="4303183"/>
            </a:xfrm>
            <a:prstGeom prst="rect">
              <a:avLst/>
            </a:prstGeom>
          </p:spPr>
          <p:txBody>
            <a:bodyPr lIns="0" tIns="0" rIns="0" bIns="0" rtlCol="0" anchor="t">
              <a:spAutoFit/>
            </a:bodyPr>
            <a:lstStyle/>
            <a:p>
              <a:pPr algn="l">
                <a:lnSpc>
                  <a:spcPts val="2600"/>
                </a:lnSpc>
              </a:pPr>
              <a:endParaRPr/>
            </a:p>
            <a:p>
              <a:pPr algn="l">
                <a:lnSpc>
                  <a:spcPts val="2600"/>
                </a:lnSpc>
              </a:pPr>
              <a:endParaRPr/>
            </a:p>
            <a:p>
              <a:pPr algn="l">
                <a:lnSpc>
                  <a:spcPts val="2600"/>
                </a:lnSpc>
              </a:pPr>
              <a:r>
                <a:rPr lang="en-US" sz="2000">
                  <a:solidFill>
                    <a:srgbClr val="000000"/>
                  </a:solidFill>
                  <a:latin typeface="Poppins Medium"/>
                  <a:ea typeface="Poppins Medium"/>
                  <a:cs typeface="Poppins Medium"/>
                  <a:sym typeface="Poppins Medium"/>
                </a:rPr>
                <a:t>Attributes: Product_ID, quantity</a:t>
              </a:r>
            </a:p>
            <a:p>
              <a:pPr algn="l">
                <a:lnSpc>
                  <a:spcPts val="2600"/>
                </a:lnSpc>
              </a:pPr>
              <a:endParaRPr lang="en-US" sz="2000">
                <a:solidFill>
                  <a:srgbClr val="000000"/>
                </a:solidFill>
                <a:latin typeface="Poppins Medium"/>
                <a:ea typeface="Poppins Medium"/>
                <a:cs typeface="Poppins Medium"/>
                <a:sym typeface="Poppins Medium"/>
              </a:endParaRPr>
            </a:p>
            <a:p>
              <a:pPr algn="l">
                <a:lnSpc>
                  <a:spcPts val="2600"/>
                </a:lnSpc>
              </a:pPr>
              <a:r>
                <a:rPr lang="en-US" sz="2000">
                  <a:solidFill>
                    <a:srgbClr val="000000"/>
                  </a:solidFill>
                  <a:latin typeface="Poppins Medium"/>
                  <a:ea typeface="Poppins Medium"/>
                  <a:cs typeface="Poppins Medium"/>
                  <a:sym typeface="Poppins Medium"/>
                </a:rPr>
                <a:t>Description: Represents the inventory of all products in the store. Each product has a quantity associated with it, which indicates how many units are available in stock. The stock is managed by the system and is linked to the products.</a:t>
              </a:r>
            </a:p>
          </p:txBody>
        </p:sp>
      </p:grpSp>
      <p:grpSp>
        <p:nvGrpSpPr>
          <p:cNvPr id="14" name="Group 14"/>
          <p:cNvGrpSpPr/>
          <p:nvPr/>
        </p:nvGrpSpPr>
        <p:grpSpPr>
          <a:xfrm>
            <a:off x="12676854" y="3185117"/>
            <a:ext cx="5168584" cy="4062050"/>
            <a:chOff x="0" y="0"/>
            <a:chExt cx="6891445" cy="5416067"/>
          </a:xfrm>
        </p:grpSpPr>
        <p:sp>
          <p:nvSpPr>
            <p:cNvPr id="15" name="TextBox 15"/>
            <p:cNvSpPr txBox="1"/>
            <p:nvPr/>
          </p:nvSpPr>
          <p:spPr>
            <a:xfrm>
              <a:off x="0" y="-38100"/>
              <a:ext cx="6891445" cy="647700"/>
            </a:xfrm>
            <a:prstGeom prst="rect">
              <a:avLst/>
            </a:prstGeom>
          </p:spPr>
          <p:txBody>
            <a:bodyPr lIns="0" tIns="0" rIns="0" bIns="0" rtlCol="0" anchor="t">
              <a:spAutoFit/>
            </a:bodyPr>
            <a:lstStyle/>
            <a:p>
              <a:pPr algn="ctr">
                <a:lnSpc>
                  <a:spcPts val="3900"/>
                </a:lnSpc>
              </a:pPr>
              <a:r>
                <a:rPr lang="en-US" sz="3000">
                  <a:solidFill>
                    <a:srgbClr val="4F5295"/>
                  </a:solidFill>
                  <a:latin typeface="Poppins Medium Bold"/>
                  <a:ea typeface="Poppins Medium Bold"/>
                  <a:cs typeface="Poppins Medium Bold"/>
                  <a:sym typeface="Poppins Medium Bold"/>
                </a:rPr>
                <a:t>Cart</a:t>
              </a:r>
            </a:p>
          </p:txBody>
        </p:sp>
        <p:sp>
          <p:nvSpPr>
            <p:cNvPr id="16" name="TextBox 16"/>
            <p:cNvSpPr txBox="1"/>
            <p:nvPr/>
          </p:nvSpPr>
          <p:spPr>
            <a:xfrm>
              <a:off x="0" y="681083"/>
              <a:ext cx="6891445" cy="4734983"/>
            </a:xfrm>
            <a:prstGeom prst="rect">
              <a:avLst/>
            </a:prstGeom>
          </p:spPr>
          <p:txBody>
            <a:bodyPr lIns="0" tIns="0" rIns="0" bIns="0" rtlCol="0" anchor="t">
              <a:spAutoFit/>
            </a:bodyPr>
            <a:lstStyle/>
            <a:p>
              <a:pPr algn="l">
                <a:lnSpc>
                  <a:spcPts val="2600"/>
                </a:lnSpc>
              </a:pPr>
              <a:endParaRPr/>
            </a:p>
            <a:p>
              <a:pPr algn="l">
                <a:lnSpc>
                  <a:spcPts val="2600"/>
                </a:lnSpc>
              </a:pPr>
              <a:endParaRPr/>
            </a:p>
            <a:p>
              <a:pPr algn="l">
                <a:lnSpc>
                  <a:spcPts val="2600"/>
                </a:lnSpc>
              </a:pPr>
              <a:r>
                <a:rPr lang="en-US" sz="2000">
                  <a:solidFill>
                    <a:srgbClr val="000000"/>
                  </a:solidFill>
                  <a:latin typeface="Poppins Medium"/>
                  <a:ea typeface="Poppins Medium"/>
                  <a:cs typeface="Poppins Medium"/>
                  <a:sym typeface="Poppins Medium"/>
                </a:rPr>
                <a:t>Attributes: Product_ID, quantity, timeStamp</a:t>
              </a:r>
            </a:p>
            <a:p>
              <a:pPr algn="l">
                <a:lnSpc>
                  <a:spcPts val="2600"/>
                </a:lnSpc>
              </a:pPr>
              <a:endParaRPr lang="en-US" sz="2000">
                <a:solidFill>
                  <a:srgbClr val="000000"/>
                </a:solidFill>
                <a:latin typeface="Poppins Medium"/>
                <a:ea typeface="Poppins Medium"/>
                <a:cs typeface="Poppins Medium"/>
                <a:sym typeface="Poppins Medium"/>
              </a:endParaRPr>
            </a:p>
            <a:p>
              <a:pPr algn="l">
                <a:lnSpc>
                  <a:spcPts val="2600"/>
                </a:lnSpc>
              </a:pPr>
              <a:r>
                <a:rPr lang="en-US" sz="2000">
                  <a:solidFill>
                    <a:srgbClr val="000000"/>
                  </a:solidFill>
                  <a:latin typeface="Poppins Medium"/>
                  <a:ea typeface="Poppins Medium"/>
                  <a:cs typeface="Poppins Medium"/>
                  <a:sym typeface="Poppins Medium"/>
                </a:rPr>
                <a:t>Description: Represents a user's shopping cart. It contains products that the user intends to purchase, along with the quantity of each product. The timeStamp attribute may indicate when a product was added to the cart.</a:t>
              </a:r>
            </a:p>
          </p:txBody>
        </p:sp>
      </p:grpSp>
      <p:sp>
        <p:nvSpPr>
          <p:cNvPr id="17" name="TextBox 17"/>
          <p:cNvSpPr txBox="1"/>
          <p:nvPr/>
        </p:nvSpPr>
        <p:spPr>
          <a:xfrm>
            <a:off x="7391400" y="612775"/>
            <a:ext cx="3029173" cy="833562"/>
          </a:xfrm>
          <a:prstGeom prst="rect">
            <a:avLst/>
          </a:prstGeom>
        </p:spPr>
        <p:txBody>
          <a:bodyPr wrap="square" lIns="0" tIns="0" rIns="0" bIns="0" rtlCol="0" anchor="t">
            <a:spAutoFit/>
          </a:bodyPr>
          <a:lstStyle/>
          <a:p>
            <a:pPr algn="ctr">
              <a:lnSpc>
                <a:spcPts val="6499"/>
              </a:lnSpc>
              <a:spcBef>
                <a:spcPct val="0"/>
              </a:spcBef>
            </a:pPr>
            <a:r>
              <a:rPr lang="en-US" sz="4999" u="sng" dirty="0">
                <a:solidFill>
                  <a:srgbClr val="000000"/>
                </a:solidFill>
                <a:latin typeface="Poppins Medium Bold"/>
                <a:ea typeface="Poppins Medium Bold"/>
                <a:cs typeface="Poppins Medium Bold"/>
                <a:sym typeface="Poppins Medium Bold"/>
              </a:rPr>
              <a:t>ENTITYS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248433" y="5849738"/>
            <a:ext cx="5556842" cy="3069755"/>
            <a:chOff x="0" y="0"/>
            <a:chExt cx="22465373" cy="12410502"/>
          </a:xfrm>
        </p:grpSpPr>
        <p:sp>
          <p:nvSpPr>
            <p:cNvPr id="3" name="Freeform 3"/>
            <p:cNvSpPr/>
            <p:nvPr/>
          </p:nvSpPr>
          <p:spPr>
            <a:xfrm>
              <a:off x="0" y="0"/>
              <a:ext cx="22465373" cy="12410502"/>
            </a:xfrm>
            <a:custGeom>
              <a:avLst/>
              <a:gdLst/>
              <a:ahLst/>
              <a:cxnLst/>
              <a:rect l="l" t="t" r="r" b="b"/>
              <a:pathLst>
                <a:path w="22465373" h="12410502">
                  <a:moveTo>
                    <a:pt x="0" y="0"/>
                  </a:moveTo>
                  <a:lnTo>
                    <a:pt x="0" y="12410502"/>
                  </a:lnTo>
                  <a:lnTo>
                    <a:pt x="22465373" y="12410502"/>
                  </a:lnTo>
                  <a:lnTo>
                    <a:pt x="22465373" y="0"/>
                  </a:lnTo>
                  <a:lnTo>
                    <a:pt x="0" y="0"/>
                  </a:lnTo>
                  <a:close/>
                  <a:moveTo>
                    <a:pt x="22404414" y="12349542"/>
                  </a:moveTo>
                  <a:lnTo>
                    <a:pt x="59690" y="12349542"/>
                  </a:lnTo>
                  <a:lnTo>
                    <a:pt x="59690" y="59690"/>
                  </a:lnTo>
                  <a:lnTo>
                    <a:pt x="22404414" y="59690"/>
                  </a:lnTo>
                  <a:lnTo>
                    <a:pt x="22404414" y="12349542"/>
                  </a:lnTo>
                  <a:close/>
                </a:path>
              </a:pathLst>
            </a:custGeom>
            <a:solidFill>
              <a:srgbClr val="E66B3D"/>
            </a:solidFill>
          </p:spPr>
          <p:txBody>
            <a:bodyPr/>
            <a:lstStyle/>
            <a:p>
              <a:endParaRPr lang="en-IL"/>
            </a:p>
          </p:txBody>
        </p:sp>
      </p:grpSp>
      <p:grpSp>
        <p:nvGrpSpPr>
          <p:cNvPr id="4" name="Group 4"/>
          <p:cNvGrpSpPr/>
          <p:nvPr/>
        </p:nvGrpSpPr>
        <p:grpSpPr>
          <a:xfrm>
            <a:off x="6363908" y="5849738"/>
            <a:ext cx="5556842" cy="3069755"/>
            <a:chOff x="0" y="0"/>
            <a:chExt cx="22465373" cy="12410502"/>
          </a:xfrm>
        </p:grpSpPr>
        <p:sp>
          <p:nvSpPr>
            <p:cNvPr id="5" name="Freeform 5"/>
            <p:cNvSpPr/>
            <p:nvPr/>
          </p:nvSpPr>
          <p:spPr>
            <a:xfrm>
              <a:off x="0" y="0"/>
              <a:ext cx="22465373" cy="12410502"/>
            </a:xfrm>
            <a:custGeom>
              <a:avLst/>
              <a:gdLst/>
              <a:ahLst/>
              <a:cxnLst/>
              <a:rect l="l" t="t" r="r" b="b"/>
              <a:pathLst>
                <a:path w="22465373" h="12410502">
                  <a:moveTo>
                    <a:pt x="0" y="0"/>
                  </a:moveTo>
                  <a:lnTo>
                    <a:pt x="0" y="12410502"/>
                  </a:lnTo>
                  <a:lnTo>
                    <a:pt x="22465373" y="12410502"/>
                  </a:lnTo>
                  <a:lnTo>
                    <a:pt x="22465373" y="0"/>
                  </a:lnTo>
                  <a:lnTo>
                    <a:pt x="0" y="0"/>
                  </a:lnTo>
                  <a:close/>
                  <a:moveTo>
                    <a:pt x="22404414" y="12349542"/>
                  </a:moveTo>
                  <a:lnTo>
                    <a:pt x="59690" y="12349542"/>
                  </a:lnTo>
                  <a:lnTo>
                    <a:pt x="59690" y="59690"/>
                  </a:lnTo>
                  <a:lnTo>
                    <a:pt x="22404414" y="59690"/>
                  </a:lnTo>
                  <a:lnTo>
                    <a:pt x="22404414" y="12349542"/>
                  </a:lnTo>
                  <a:close/>
                </a:path>
              </a:pathLst>
            </a:custGeom>
            <a:solidFill>
              <a:srgbClr val="E66B3D"/>
            </a:solidFill>
          </p:spPr>
          <p:txBody>
            <a:bodyPr/>
            <a:lstStyle/>
            <a:p>
              <a:endParaRPr lang="en-IL"/>
            </a:p>
          </p:txBody>
        </p:sp>
      </p:grpSp>
      <p:grpSp>
        <p:nvGrpSpPr>
          <p:cNvPr id="6" name="Group 6"/>
          <p:cNvGrpSpPr/>
          <p:nvPr/>
        </p:nvGrpSpPr>
        <p:grpSpPr>
          <a:xfrm>
            <a:off x="12482725" y="5849738"/>
            <a:ext cx="5556842" cy="3069755"/>
            <a:chOff x="0" y="0"/>
            <a:chExt cx="22465373" cy="12410502"/>
          </a:xfrm>
        </p:grpSpPr>
        <p:sp>
          <p:nvSpPr>
            <p:cNvPr id="7" name="Freeform 7"/>
            <p:cNvSpPr/>
            <p:nvPr/>
          </p:nvSpPr>
          <p:spPr>
            <a:xfrm>
              <a:off x="0" y="0"/>
              <a:ext cx="22465373" cy="12410502"/>
            </a:xfrm>
            <a:custGeom>
              <a:avLst/>
              <a:gdLst/>
              <a:ahLst/>
              <a:cxnLst/>
              <a:rect l="l" t="t" r="r" b="b"/>
              <a:pathLst>
                <a:path w="22465373" h="12410502">
                  <a:moveTo>
                    <a:pt x="0" y="0"/>
                  </a:moveTo>
                  <a:lnTo>
                    <a:pt x="0" y="12410502"/>
                  </a:lnTo>
                  <a:lnTo>
                    <a:pt x="22465373" y="12410502"/>
                  </a:lnTo>
                  <a:lnTo>
                    <a:pt x="22465373" y="0"/>
                  </a:lnTo>
                  <a:lnTo>
                    <a:pt x="0" y="0"/>
                  </a:lnTo>
                  <a:close/>
                  <a:moveTo>
                    <a:pt x="22404414" y="12349542"/>
                  </a:moveTo>
                  <a:lnTo>
                    <a:pt x="59690" y="12349542"/>
                  </a:lnTo>
                  <a:lnTo>
                    <a:pt x="59690" y="59690"/>
                  </a:lnTo>
                  <a:lnTo>
                    <a:pt x="22404414" y="59690"/>
                  </a:lnTo>
                  <a:lnTo>
                    <a:pt x="22404414" y="12349542"/>
                  </a:lnTo>
                  <a:close/>
                </a:path>
              </a:pathLst>
            </a:custGeom>
            <a:solidFill>
              <a:srgbClr val="E66B3D"/>
            </a:solidFill>
          </p:spPr>
          <p:txBody>
            <a:bodyPr/>
            <a:lstStyle/>
            <a:p>
              <a:endParaRPr lang="en-IL"/>
            </a:p>
          </p:txBody>
        </p:sp>
      </p:grpSp>
      <p:grpSp>
        <p:nvGrpSpPr>
          <p:cNvPr id="8" name="Group 8"/>
          <p:cNvGrpSpPr/>
          <p:nvPr/>
        </p:nvGrpSpPr>
        <p:grpSpPr>
          <a:xfrm>
            <a:off x="442562" y="6274099"/>
            <a:ext cx="5168584" cy="2442800"/>
            <a:chOff x="0" y="0"/>
            <a:chExt cx="6891445" cy="3257066"/>
          </a:xfrm>
        </p:grpSpPr>
        <p:sp>
          <p:nvSpPr>
            <p:cNvPr id="9" name="TextBox 9"/>
            <p:cNvSpPr txBox="1"/>
            <p:nvPr/>
          </p:nvSpPr>
          <p:spPr>
            <a:xfrm>
              <a:off x="0" y="-38100"/>
              <a:ext cx="6891445" cy="647700"/>
            </a:xfrm>
            <a:prstGeom prst="rect">
              <a:avLst/>
            </a:prstGeom>
          </p:spPr>
          <p:txBody>
            <a:bodyPr lIns="0" tIns="0" rIns="0" bIns="0" rtlCol="0" anchor="t">
              <a:spAutoFit/>
            </a:bodyPr>
            <a:lstStyle/>
            <a:p>
              <a:pPr algn="ctr">
                <a:lnSpc>
                  <a:spcPts val="3900"/>
                </a:lnSpc>
              </a:pPr>
              <a:r>
                <a:rPr lang="en-US" sz="3000">
                  <a:solidFill>
                    <a:srgbClr val="4F5295"/>
                  </a:solidFill>
                  <a:latin typeface="Poppins Medium Bold"/>
                  <a:ea typeface="Poppins Medium Bold"/>
                  <a:cs typeface="Poppins Medium Bold"/>
                  <a:sym typeface="Poppins Medium Bold"/>
                </a:rPr>
                <a:t>Clothing</a:t>
              </a:r>
            </a:p>
          </p:txBody>
        </p:sp>
        <p:sp>
          <p:nvSpPr>
            <p:cNvPr id="10" name="TextBox 10"/>
            <p:cNvSpPr txBox="1"/>
            <p:nvPr/>
          </p:nvSpPr>
          <p:spPr>
            <a:xfrm>
              <a:off x="0" y="681083"/>
              <a:ext cx="6891445" cy="2575983"/>
            </a:xfrm>
            <a:prstGeom prst="rect">
              <a:avLst/>
            </a:prstGeom>
          </p:spPr>
          <p:txBody>
            <a:bodyPr lIns="0" tIns="0" rIns="0" bIns="0" rtlCol="0" anchor="t">
              <a:spAutoFit/>
            </a:bodyPr>
            <a:lstStyle/>
            <a:p>
              <a:pPr algn="l">
                <a:lnSpc>
                  <a:spcPts val="2600"/>
                </a:lnSpc>
              </a:pPr>
              <a:endParaRPr/>
            </a:p>
            <a:p>
              <a:pPr algn="l">
                <a:lnSpc>
                  <a:spcPts val="2600"/>
                </a:lnSpc>
              </a:pPr>
              <a:endParaRPr/>
            </a:p>
            <a:p>
              <a:pPr algn="l">
                <a:lnSpc>
                  <a:spcPts val="2600"/>
                </a:lnSpc>
              </a:pPr>
              <a:r>
                <a:rPr lang="en-US" sz="2000">
                  <a:solidFill>
                    <a:srgbClr val="000000"/>
                  </a:solidFill>
                  <a:latin typeface="Poppins Medium"/>
                  <a:ea typeface="Poppins Medium"/>
                  <a:cs typeface="Poppins Medium"/>
                  <a:sym typeface="Poppins Medium"/>
                </a:rPr>
                <a:t>  Attributes: ProductID,productName,</a:t>
              </a:r>
            </a:p>
            <a:p>
              <a:pPr algn="l">
                <a:lnSpc>
                  <a:spcPts val="2600"/>
                </a:lnSpc>
              </a:pPr>
              <a:r>
                <a:rPr lang="en-US" sz="2000">
                  <a:solidFill>
                    <a:srgbClr val="000000"/>
                  </a:solidFill>
                  <a:latin typeface="Poppins Medium"/>
                  <a:ea typeface="Poppins Medium"/>
                  <a:cs typeface="Poppins Medium"/>
                  <a:sym typeface="Poppins Medium"/>
                </a:rPr>
                <a:t>  size,color,category</a:t>
              </a:r>
            </a:p>
            <a:p>
              <a:pPr algn="l">
                <a:lnSpc>
                  <a:spcPts val="2600"/>
                </a:lnSpc>
              </a:pPr>
              <a:endParaRPr lang="en-US" sz="2000">
                <a:solidFill>
                  <a:srgbClr val="000000"/>
                </a:solidFill>
                <a:latin typeface="Poppins Medium"/>
                <a:ea typeface="Poppins Medium"/>
                <a:cs typeface="Poppins Medium"/>
                <a:sym typeface="Poppins Medium"/>
              </a:endParaRPr>
            </a:p>
            <a:p>
              <a:pPr algn="l">
                <a:lnSpc>
                  <a:spcPts val="2600"/>
                </a:lnSpc>
              </a:pPr>
              <a:endParaRPr lang="en-US" sz="2000">
                <a:solidFill>
                  <a:srgbClr val="000000"/>
                </a:solidFill>
                <a:latin typeface="Poppins Medium"/>
                <a:ea typeface="Poppins Medium"/>
                <a:cs typeface="Poppins Medium"/>
                <a:sym typeface="Poppins Medium"/>
              </a:endParaRPr>
            </a:p>
          </p:txBody>
        </p:sp>
      </p:grpSp>
      <p:grpSp>
        <p:nvGrpSpPr>
          <p:cNvPr id="11" name="Group 11"/>
          <p:cNvGrpSpPr/>
          <p:nvPr/>
        </p:nvGrpSpPr>
        <p:grpSpPr>
          <a:xfrm>
            <a:off x="6558037" y="6274099"/>
            <a:ext cx="5168584" cy="1795100"/>
            <a:chOff x="0" y="0"/>
            <a:chExt cx="6891445" cy="2393466"/>
          </a:xfrm>
        </p:grpSpPr>
        <p:sp>
          <p:nvSpPr>
            <p:cNvPr id="12" name="TextBox 12"/>
            <p:cNvSpPr txBox="1"/>
            <p:nvPr/>
          </p:nvSpPr>
          <p:spPr>
            <a:xfrm>
              <a:off x="0" y="-38100"/>
              <a:ext cx="6891445" cy="647700"/>
            </a:xfrm>
            <a:prstGeom prst="rect">
              <a:avLst/>
            </a:prstGeom>
          </p:spPr>
          <p:txBody>
            <a:bodyPr lIns="0" tIns="0" rIns="0" bIns="0" rtlCol="0" anchor="t">
              <a:spAutoFit/>
            </a:bodyPr>
            <a:lstStyle/>
            <a:p>
              <a:pPr algn="ctr">
                <a:lnSpc>
                  <a:spcPts val="3900"/>
                </a:lnSpc>
              </a:pPr>
              <a:r>
                <a:rPr lang="en-US" sz="3000">
                  <a:solidFill>
                    <a:srgbClr val="4F5295"/>
                  </a:solidFill>
                  <a:latin typeface="Poppins Medium Bold"/>
                  <a:ea typeface="Poppins Medium Bold"/>
                  <a:cs typeface="Poppins Medium Bold"/>
                  <a:sym typeface="Poppins Medium Bold"/>
                </a:rPr>
                <a:t>Electronic</a:t>
              </a:r>
            </a:p>
          </p:txBody>
        </p:sp>
        <p:sp>
          <p:nvSpPr>
            <p:cNvPr id="13" name="TextBox 13"/>
            <p:cNvSpPr txBox="1"/>
            <p:nvPr/>
          </p:nvSpPr>
          <p:spPr>
            <a:xfrm>
              <a:off x="0" y="681083"/>
              <a:ext cx="6891445" cy="1712383"/>
            </a:xfrm>
            <a:prstGeom prst="rect">
              <a:avLst/>
            </a:prstGeom>
          </p:spPr>
          <p:txBody>
            <a:bodyPr lIns="0" tIns="0" rIns="0" bIns="0" rtlCol="0" anchor="t">
              <a:spAutoFit/>
            </a:bodyPr>
            <a:lstStyle/>
            <a:p>
              <a:pPr algn="l">
                <a:lnSpc>
                  <a:spcPts val="2600"/>
                </a:lnSpc>
              </a:pPr>
              <a:endParaRPr/>
            </a:p>
            <a:p>
              <a:pPr algn="l">
                <a:lnSpc>
                  <a:spcPts val="2600"/>
                </a:lnSpc>
              </a:pPr>
              <a:endParaRPr/>
            </a:p>
            <a:p>
              <a:pPr algn="l">
                <a:lnSpc>
                  <a:spcPts val="2600"/>
                </a:lnSpc>
              </a:pPr>
              <a:r>
                <a:rPr lang="en-US" sz="2000">
                  <a:solidFill>
                    <a:srgbClr val="000000"/>
                  </a:solidFill>
                  <a:latin typeface="Poppins Medium"/>
                  <a:ea typeface="Poppins Medium"/>
                  <a:cs typeface="Poppins Medium"/>
                  <a:sym typeface="Poppins Medium"/>
                </a:rPr>
                <a:t>Attributes: product_id , productName, model , company, category</a:t>
              </a:r>
            </a:p>
          </p:txBody>
        </p:sp>
      </p:grpSp>
      <p:grpSp>
        <p:nvGrpSpPr>
          <p:cNvPr id="14" name="Group 14"/>
          <p:cNvGrpSpPr/>
          <p:nvPr/>
        </p:nvGrpSpPr>
        <p:grpSpPr>
          <a:xfrm>
            <a:off x="12676854" y="6274099"/>
            <a:ext cx="5168584" cy="1795100"/>
            <a:chOff x="0" y="0"/>
            <a:chExt cx="6891445" cy="2393466"/>
          </a:xfrm>
        </p:grpSpPr>
        <p:sp>
          <p:nvSpPr>
            <p:cNvPr id="15" name="TextBox 15"/>
            <p:cNvSpPr txBox="1"/>
            <p:nvPr/>
          </p:nvSpPr>
          <p:spPr>
            <a:xfrm>
              <a:off x="0" y="-38100"/>
              <a:ext cx="6891445" cy="647700"/>
            </a:xfrm>
            <a:prstGeom prst="rect">
              <a:avLst/>
            </a:prstGeom>
          </p:spPr>
          <p:txBody>
            <a:bodyPr lIns="0" tIns="0" rIns="0" bIns="0" rtlCol="0" anchor="t">
              <a:spAutoFit/>
            </a:bodyPr>
            <a:lstStyle/>
            <a:p>
              <a:pPr algn="ctr">
                <a:lnSpc>
                  <a:spcPts val="3900"/>
                </a:lnSpc>
              </a:pPr>
              <a:r>
                <a:rPr lang="en-US" sz="3000">
                  <a:solidFill>
                    <a:srgbClr val="4F5295"/>
                  </a:solidFill>
                  <a:latin typeface="Poppins Medium Bold"/>
                  <a:ea typeface="Poppins Medium Bold"/>
                  <a:cs typeface="Poppins Medium Bold"/>
                  <a:sym typeface="Poppins Medium Bold"/>
                </a:rPr>
                <a:t>Books</a:t>
              </a:r>
            </a:p>
          </p:txBody>
        </p:sp>
        <p:sp>
          <p:nvSpPr>
            <p:cNvPr id="16" name="TextBox 16"/>
            <p:cNvSpPr txBox="1"/>
            <p:nvPr/>
          </p:nvSpPr>
          <p:spPr>
            <a:xfrm>
              <a:off x="0" y="681083"/>
              <a:ext cx="6891445" cy="1712383"/>
            </a:xfrm>
            <a:prstGeom prst="rect">
              <a:avLst/>
            </a:prstGeom>
          </p:spPr>
          <p:txBody>
            <a:bodyPr lIns="0" tIns="0" rIns="0" bIns="0" rtlCol="0" anchor="t">
              <a:spAutoFit/>
            </a:bodyPr>
            <a:lstStyle/>
            <a:p>
              <a:pPr algn="l">
                <a:lnSpc>
                  <a:spcPts val="2600"/>
                </a:lnSpc>
              </a:pPr>
              <a:endParaRPr/>
            </a:p>
            <a:p>
              <a:pPr algn="l">
                <a:lnSpc>
                  <a:spcPts val="2600"/>
                </a:lnSpc>
              </a:pPr>
              <a:endParaRPr/>
            </a:p>
            <a:p>
              <a:pPr algn="l">
                <a:lnSpc>
                  <a:spcPts val="2600"/>
                </a:lnSpc>
              </a:pPr>
              <a:r>
                <a:rPr lang="en-US" sz="2000">
                  <a:solidFill>
                    <a:srgbClr val="000000"/>
                  </a:solidFill>
                  <a:latin typeface="Poppins Medium"/>
                  <a:ea typeface="Poppins Medium"/>
                  <a:cs typeface="Poppins Medium"/>
                  <a:sym typeface="Poppins Medium"/>
                </a:rPr>
                <a:t>Attributes: product_id, productName,   pages, author, category </a:t>
              </a:r>
            </a:p>
          </p:txBody>
        </p:sp>
      </p:grpSp>
      <p:grpSp>
        <p:nvGrpSpPr>
          <p:cNvPr id="17" name="Group 17"/>
          <p:cNvGrpSpPr/>
          <p:nvPr/>
        </p:nvGrpSpPr>
        <p:grpSpPr>
          <a:xfrm>
            <a:off x="7124197" y="1763492"/>
            <a:ext cx="3086100" cy="2700338"/>
            <a:chOff x="0" y="0"/>
            <a:chExt cx="4114800" cy="3600450"/>
          </a:xfrm>
        </p:grpSpPr>
        <p:grpSp>
          <p:nvGrpSpPr>
            <p:cNvPr id="18" name="Group 18"/>
            <p:cNvGrpSpPr/>
            <p:nvPr/>
          </p:nvGrpSpPr>
          <p:grpSpPr>
            <a:xfrm>
              <a:off x="0" y="0"/>
              <a:ext cx="4114800" cy="3600450"/>
              <a:chOff x="0" y="0"/>
              <a:chExt cx="812800" cy="711200"/>
            </a:xfrm>
          </p:grpSpPr>
          <p:sp>
            <p:nvSpPr>
              <p:cNvPr id="19" name="Freeform 19"/>
              <p:cNvSpPr/>
              <p:nvPr/>
            </p:nvSpPr>
            <p:spPr>
              <a:xfrm>
                <a:off x="0" y="0"/>
                <a:ext cx="812800" cy="711200"/>
              </a:xfrm>
              <a:custGeom>
                <a:avLst/>
                <a:gdLst/>
                <a:ahLst/>
                <a:cxnLst/>
                <a:rect l="l" t="t" r="r" b="b"/>
                <a:pathLst>
                  <a:path w="812800" h="711200">
                    <a:moveTo>
                      <a:pt x="406400" y="0"/>
                    </a:moveTo>
                    <a:lnTo>
                      <a:pt x="812800" y="711200"/>
                    </a:lnTo>
                    <a:lnTo>
                      <a:pt x="0" y="711200"/>
                    </a:lnTo>
                    <a:lnTo>
                      <a:pt x="406400" y="0"/>
                    </a:lnTo>
                    <a:close/>
                  </a:path>
                </a:pathLst>
              </a:custGeom>
              <a:solidFill>
                <a:srgbClr val="00235C"/>
              </a:solidFill>
              <a:ln cap="sq">
                <a:noFill/>
                <a:prstDash val="solid"/>
                <a:miter/>
              </a:ln>
            </p:spPr>
            <p:txBody>
              <a:bodyPr/>
              <a:lstStyle/>
              <a:p>
                <a:endParaRPr lang="en-IL"/>
              </a:p>
            </p:txBody>
          </p:sp>
          <p:sp>
            <p:nvSpPr>
              <p:cNvPr id="20" name="TextBox 20"/>
              <p:cNvSpPr txBox="1"/>
              <p:nvPr/>
            </p:nvSpPr>
            <p:spPr>
              <a:xfrm>
                <a:off x="127000" y="311150"/>
                <a:ext cx="558800" cy="349250"/>
              </a:xfrm>
              <a:prstGeom prst="rect">
                <a:avLst/>
              </a:prstGeom>
            </p:spPr>
            <p:txBody>
              <a:bodyPr lIns="50800" tIns="50800" rIns="50800" bIns="50800" rtlCol="0" anchor="ctr"/>
              <a:lstStyle/>
              <a:p>
                <a:pPr marL="0" lvl="0" indent="0" algn="ctr">
                  <a:lnSpc>
                    <a:spcPts val="2600"/>
                  </a:lnSpc>
                  <a:spcBef>
                    <a:spcPct val="0"/>
                  </a:spcBef>
                </a:pPr>
                <a:endParaRPr/>
              </a:p>
            </p:txBody>
          </p:sp>
        </p:grpSp>
        <p:sp>
          <p:nvSpPr>
            <p:cNvPr id="21" name="TextBox 21"/>
            <p:cNvSpPr txBox="1"/>
            <p:nvPr/>
          </p:nvSpPr>
          <p:spPr>
            <a:xfrm>
              <a:off x="0" y="1568874"/>
              <a:ext cx="4114800" cy="2031576"/>
            </a:xfrm>
            <a:prstGeom prst="rect">
              <a:avLst/>
            </a:prstGeom>
          </p:spPr>
          <p:txBody>
            <a:bodyPr lIns="0" tIns="0" rIns="0" bIns="0" rtlCol="0" anchor="t">
              <a:spAutoFit/>
            </a:bodyPr>
            <a:lstStyle/>
            <a:p>
              <a:pPr algn="ctr">
                <a:lnSpc>
                  <a:spcPts val="12880"/>
                </a:lnSpc>
              </a:pPr>
              <a:r>
                <a:rPr lang="en-US" sz="9200">
                  <a:solidFill>
                    <a:srgbClr val="F6F6F6"/>
                  </a:solidFill>
                  <a:latin typeface="Canva Sans Bold"/>
                  <a:ea typeface="Canva Sans Bold"/>
                  <a:cs typeface="Canva Sans Bold"/>
                  <a:sym typeface="Canva Sans Bold"/>
                </a:rPr>
                <a:t>ISA</a:t>
              </a:r>
            </a:p>
          </p:txBody>
        </p:sp>
      </p:grpSp>
      <p:sp>
        <p:nvSpPr>
          <p:cNvPr id="22" name="TextBox 22"/>
          <p:cNvSpPr txBox="1"/>
          <p:nvPr/>
        </p:nvSpPr>
        <p:spPr>
          <a:xfrm>
            <a:off x="5805276" y="-23490"/>
            <a:ext cx="5165310" cy="1566544"/>
          </a:xfrm>
          <a:prstGeom prst="rect">
            <a:avLst/>
          </a:prstGeom>
        </p:spPr>
        <p:txBody>
          <a:bodyPr wrap="square" lIns="0" tIns="0" rIns="0" bIns="0" rtlCol="0" anchor="t">
            <a:spAutoFit/>
          </a:bodyPr>
          <a:lstStyle/>
          <a:p>
            <a:pPr algn="ctr">
              <a:lnSpc>
                <a:spcPts val="12880"/>
              </a:lnSpc>
            </a:pPr>
            <a:r>
              <a:rPr lang="en-US" sz="9200" dirty="0">
                <a:solidFill>
                  <a:srgbClr val="000000"/>
                </a:solidFill>
                <a:latin typeface="Canva Sans Bold"/>
                <a:ea typeface="Canva Sans Bold"/>
                <a:cs typeface="Canva Sans Bold"/>
                <a:sym typeface="Canva Sans Bold"/>
              </a:rPr>
              <a:t>Product</a:t>
            </a:r>
          </a:p>
        </p:txBody>
      </p:sp>
      <p:sp>
        <p:nvSpPr>
          <p:cNvPr id="23" name="AutoShape 23"/>
          <p:cNvSpPr/>
          <p:nvPr/>
        </p:nvSpPr>
        <p:spPr>
          <a:xfrm flipV="1">
            <a:off x="3693504" y="4463830"/>
            <a:ext cx="3193921" cy="1019506"/>
          </a:xfrm>
          <a:prstGeom prst="line">
            <a:avLst/>
          </a:prstGeom>
          <a:ln w="38100" cap="flat">
            <a:solidFill>
              <a:srgbClr val="000000"/>
            </a:solidFill>
            <a:prstDash val="solid"/>
            <a:headEnd type="none" w="sm" len="sm"/>
            <a:tailEnd type="none" w="sm" len="sm"/>
          </a:ln>
        </p:spPr>
        <p:txBody>
          <a:bodyPr/>
          <a:lstStyle/>
          <a:p>
            <a:endParaRPr lang="en-IL"/>
          </a:p>
        </p:txBody>
      </p:sp>
      <p:sp>
        <p:nvSpPr>
          <p:cNvPr id="24" name="AutoShape 24"/>
          <p:cNvSpPr/>
          <p:nvPr/>
        </p:nvSpPr>
        <p:spPr>
          <a:xfrm flipH="1" flipV="1">
            <a:off x="8686222" y="4562989"/>
            <a:ext cx="102742" cy="1161022"/>
          </a:xfrm>
          <a:prstGeom prst="line">
            <a:avLst/>
          </a:prstGeom>
          <a:ln w="38100" cap="flat">
            <a:solidFill>
              <a:srgbClr val="000000"/>
            </a:solidFill>
            <a:prstDash val="solid"/>
            <a:headEnd type="none" w="sm" len="sm"/>
            <a:tailEnd type="none" w="sm" len="sm"/>
          </a:ln>
        </p:spPr>
        <p:txBody>
          <a:bodyPr/>
          <a:lstStyle/>
          <a:p>
            <a:endParaRPr lang="en-IL"/>
          </a:p>
        </p:txBody>
      </p:sp>
      <p:sp>
        <p:nvSpPr>
          <p:cNvPr id="25" name="AutoShape 25"/>
          <p:cNvSpPr/>
          <p:nvPr/>
        </p:nvSpPr>
        <p:spPr>
          <a:xfrm>
            <a:off x="10517649" y="4463830"/>
            <a:ext cx="3782671" cy="1019506"/>
          </a:xfrm>
          <a:prstGeom prst="line">
            <a:avLst/>
          </a:prstGeom>
          <a:ln w="38100" cap="flat">
            <a:solidFill>
              <a:srgbClr val="000000"/>
            </a:solidFill>
            <a:prstDash val="solid"/>
            <a:headEnd type="none" w="sm" len="sm"/>
            <a:tailEnd type="none" w="sm" len="sm"/>
          </a:ln>
        </p:spPr>
        <p:txBody>
          <a:bodyPr/>
          <a:lstStyle/>
          <a:p>
            <a:endParaRPr lang="en-IL"/>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3557" y="1395094"/>
            <a:ext cx="17700886" cy="8991217"/>
            <a:chOff x="0" y="0"/>
            <a:chExt cx="23601182" cy="11988289"/>
          </a:xfrm>
        </p:grpSpPr>
        <p:sp>
          <p:nvSpPr>
            <p:cNvPr id="3" name="Freeform 3"/>
            <p:cNvSpPr/>
            <p:nvPr/>
          </p:nvSpPr>
          <p:spPr>
            <a:xfrm>
              <a:off x="0" y="0"/>
              <a:ext cx="23601182" cy="11988289"/>
            </a:xfrm>
            <a:custGeom>
              <a:avLst/>
              <a:gdLst/>
              <a:ahLst/>
              <a:cxnLst/>
              <a:rect l="l" t="t" r="r" b="b"/>
              <a:pathLst>
                <a:path w="23601182" h="11988289">
                  <a:moveTo>
                    <a:pt x="0" y="0"/>
                  </a:moveTo>
                  <a:lnTo>
                    <a:pt x="23601182" y="0"/>
                  </a:lnTo>
                  <a:lnTo>
                    <a:pt x="23601182" y="11988289"/>
                  </a:lnTo>
                  <a:lnTo>
                    <a:pt x="0" y="1198828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a:p>
          </p:txBody>
        </p:sp>
        <p:sp>
          <p:nvSpPr>
            <p:cNvPr id="4" name="TextBox 4"/>
            <p:cNvSpPr txBox="1"/>
            <p:nvPr/>
          </p:nvSpPr>
          <p:spPr>
            <a:xfrm>
              <a:off x="917585" y="6374041"/>
              <a:ext cx="590153"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Pages</a:t>
              </a:r>
            </a:p>
          </p:txBody>
        </p:sp>
        <p:sp>
          <p:nvSpPr>
            <p:cNvPr id="5" name="TextBox 5"/>
            <p:cNvSpPr txBox="1"/>
            <p:nvPr/>
          </p:nvSpPr>
          <p:spPr>
            <a:xfrm>
              <a:off x="1779210" y="7870406"/>
              <a:ext cx="740253"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BOOKS</a:t>
              </a:r>
            </a:p>
          </p:txBody>
        </p:sp>
        <p:sp>
          <p:nvSpPr>
            <p:cNvPr id="6" name="TextBox 6"/>
            <p:cNvSpPr txBox="1"/>
            <p:nvPr/>
          </p:nvSpPr>
          <p:spPr>
            <a:xfrm>
              <a:off x="2425324" y="6118982"/>
              <a:ext cx="658425" cy="270331"/>
            </a:xfrm>
            <a:prstGeom prst="rect">
              <a:avLst/>
            </a:prstGeom>
          </p:spPr>
          <p:txBody>
            <a:bodyPr wrap="square" lIns="0" tIns="0" rIns="0" bIns="0" rtlCol="0" anchor="t">
              <a:spAutoFit/>
            </a:bodyPr>
            <a:lstStyle/>
            <a:p>
              <a:pPr algn="l">
                <a:lnSpc>
                  <a:spcPts val="1687"/>
                </a:lnSpc>
              </a:pPr>
              <a:r>
                <a:rPr lang="en-US" sz="1205" spc="-2" dirty="0">
                  <a:solidFill>
                    <a:srgbClr val="000000"/>
                  </a:solidFill>
                  <a:latin typeface="IBM Plex Sans"/>
                  <a:ea typeface="IBM Plex Sans"/>
                  <a:cs typeface="IBM Plex Sans"/>
                  <a:sym typeface="IBM Plex Sans"/>
                </a:rPr>
                <a:t>Author</a:t>
              </a:r>
            </a:p>
          </p:txBody>
        </p:sp>
        <p:sp>
          <p:nvSpPr>
            <p:cNvPr id="7" name="TextBox 7"/>
            <p:cNvSpPr txBox="1"/>
            <p:nvPr/>
          </p:nvSpPr>
          <p:spPr>
            <a:xfrm>
              <a:off x="4069202" y="9009687"/>
              <a:ext cx="404882"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Size</a:t>
              </a:r>
            </a:p>
          </p:txBody>
        </p:sp>
        <p:sp>
          <p:nvSpPr>
            <p:cNvPr id="8" name="TextBox 8"/>
            <p:cNvSpPr txBox="1"/>
            <p:nvPr/>
          </p:nvSpPr>
          <p:spPr>
            <a:xfrm>
              <a:off x="5384099" y="9009686"/>
              <a:ext cx="497360" cy="259691"/>
            </a:xfrm>
            <a:prstGeom prst="rect">
              <a:avLst/>
            </a:prstGeom>
          </p:spPr>
          <p:txBody>
            <a:bodyPr lIns="0" tIns="0" rIns="0" bIns="0" rtlCol="0" anchor="t">
              <a:spAutoFit/>
            </a:bodyPr>
            <a:lstStyle/>
            <a:p>
              <a:pPr algn="l">
                <a:lnSpc>
                  <a:spcPts val="1687"/>
                </a:lnSpc>
              </a:pPr>
              <a:r>
                <a:rPr lang="en-US" sz="1205" spc="-2" dirty="0">
                  <a:solidFill>
                    <a:srgbClr val="000000"/>
                  </a:solidFill>
                  <a:latin typeface="IBM Plex Sans"/>
                  <a:ea typeface="IBM Plex Sans"/>
                  <a:cs typeface="IBM Plex Sans"/>
                  <a:sym typeface="IBM Plex Sans"/>
                </a:rPr>
                <a:t>Color</a:t>
              </a:r>
            </a:p>
          </p:txBody>
        </p:sp>
        <p:sp>
          <p:nvSpPr>
            <p:cNvPr id="9" name="TextBox 9"/>
            <p:cNvSpPr txBox="1"/>
            <p:nvPr/>
          </p:nvSpPr>
          <p:spPr>
            <a:xfrm>
              <a:off x="5015588" y="10965177"/>
              <a:ext cx="1075420" cy="259690"/>
            </a:xfrm>
            <a:prstGeom prst="rect">
              <a:avLst/>
            </a:prstGeom>
          </p:spPr>
          <p:txBody>
            <a:bodyPr lIns="0" tIns="0" rIns="0" bIns="0" rtlCol="0" anchor="t">
              <a:spAutoFit/>
            </a:bodyPr>
            <a:lstStyle/>
            <a:p>
              <a:pPr algn="l">
                <a:lnSpc>
                  <a:spcPts val="1687"/>
                </a:lnSpc>
              </a:pPr>
              <a:r>
                <a:rPr lang="en-US" sz="1205" spc="-2" dirty="0">
                  <a:solidFill>
                    <a:srgbClr val="000000"/>
                  </a:solidFill>
                  <a:latin typeface="IBM Plex Sans"/>
                  <a:ea typeface="IBM Plex Sans"/>
                  <a:cs typeface="IBM Plex Sans"/>
                  <a:sym typeface="IBM Plex Sans"/>
                </a:rPr>
                <a:t>CLOTHING</a:t>
              </a:r>
            </a:p>
          </p:txBody>
        </p:sp>
        <p:sp>
          <p:nvSpPr>
            <p:cNvPr id="10" name="TextBox 10"/>
            <p:cNvSpPr txBox="1"/>
            <p:nvPr/>
          </p:nvSpPr>
          <p:spPr>
            <a:xfrm>
              <a:off x="8056689" y="5183747"/>
              <a:ext cx="335463"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ISA</a:t>
              </a:r>
            </a:p>
          </p:txBody>
        </p:sp>
        <p:sp>
          <p:nvSpPr>
            <p:cNvPr id="11" name="TextBox 11"/>
            <p:cNvSpPr txBox="1"/>
            <p:nvPr/>
          </p:nvSpPr>
          <p:spPr>
            <a:xfrm>
              <a:off x="9487696" y="1017710"/>
              <a:ext cx="798280"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category</a:t>
              </a:r>
            </a:p>
          </p:txBody>
        </p:sp>
        <p:sp>
          <p:nvSpPr>
            <p:cNvPr id="12" name="TextBox 12"/>
            <p:cNvSpPr txBox="1"/>
            <p:nvPr/>
          </p:nvSpPr>
          <p:spPr>
            <a:xfrm>
              <a:off x="9295077" y="8873656"/>
              <a:ext cx="1017891"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Electronics</a:t>
              </a:r>
            </a:p>
          </p:txBody>
        </p:sp>
        <p:sp>
          <p:nvSpPr>
            <p:cNvPr id="13" name="TextBox 13"/>
            <p:cNvSpPr txBox="1"/>
            <p:nvPr/>
          </p:nvSpPr>
          <p:spPr>
            <a:xfrm>
              <a:off x="10281305" y="6969179"/>
              <a:ext cx="566872"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Model</a:t>
              </a:r>
            </a:p>
          </p:txBody>
        </p:sp>
        <p:sp>
          <p:nvSpPr>
            <p:cNvPr id="14" name="TextBox 14"/>
            <p:cNvSpPr txBox="1"/>
            <p:nvPr/>
          </p:nvSpPr>
          <p:spPr>
            <a:xfrm>
              <a:off x="10989913" y="2463081"/>
              <a:ext cx="1029079"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PRODUCT</a:t>
              </a:r>
            </a:p>
          </p:txBody>
        </p:sp>
        <p:sp>
          <p:nvSpPr>
            <p:cNvPr id="15" name="TextBox 15"/>
            <p:cNvSpPr txBox="1"/>
            <p:nvPr/>
          </p:nvSpPr>
          <p:spPr>
            <a:xfrm>
              <a:off x="10882038" y="677631"/>
              <a:ext cx="1321451" cy="270331"/>
            </a:xfrm>
            <a:prstGeom prst="rect">
              <a:avLst/>
            </a:prstGeom>
          </p:spPr>
          <p:txBody>
            <a:bodyPr wrap="square" lIns="0" tIns="0" rIns="0" bIns="0" rtlCol="0" anchor="t">
              <a:spAutoFit/>
            </a:bodyPr>
            <a:lstStyle/>
            <a:p>
              <a:pPr algn="l">
                <a:lnSpc>
                  <a:spcPts val="1687"/>
                </a:lnSpc>
              </a:pPr>
              <a:r>
                <a:rPr lang="en-US" sz="1205" spc="-2" dirty="0" err="1">
                  <a:solidFill>
                    <a:srgbClr val="000000"/>
                  </a:solidFill>
                  <a:latin typeface="IBM Plex Sans"/>
                  <a:ea typeface="IBM Plex Sans"/>
                  <a:cs typeface="IBM Plex Sans"/>
                  <a:sym typeface="IBM Plex Sans"/>
                </a:rPr>
                <a:t>productName</a:t>
              </a:r>
              <a:endParaRPr lang="en-US" sz="1205" spc="-2" dirty="0">
                <a:solidFill>
                  <a:srgbClr val="000000"/>
                </a:solidFill>
                <a:latin typeface="IBM Plex Sans"/>
                <a:ea typeface="IBM Plex Sans"/>
                <a:cs typeface="IBM Plex Sans"/>
                <a:sym typeface="IBM Plex Sans"/>
              </a:endParaRPr>
            </a:p>
          </p:txBody>
        </p:sp>
        <p:sp>
          <p:nvSpPr>
            <p:cNvPr id="16" name="TextBox 16"/>
            <p:cNvSpPr txBox="1"/>
            <p:nvPr/>
          </p:nvSpPr>
          <p:spPr>
            <a:xfrm>
              <a:off x="11312729" y="7989433"/>
              <a:ext cx="890759"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Company</a:t>
              </a:r>
            </a:p>
          </p:txBody>
        </p:sp>
        <p:sp>
          <p:nvSpPr>
            <p:cNvPr id="17" name="TextBox 17"/>
            <p:cNvSpPr txBox="1"/>
            <p:nvPr/>
          </p:nvSpPr>
          <p:spPr>
            <a:xfrm>
              <a:off x="12704670" y="3058219"/>
              <a:ext cx="150303"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N</a:t>
              </a:r>
            </a:p>
          </p:txBody>
        </p:sp>
        <p:sp>
          <p:nvSpPr>
            <p:cNvPr id="18" name="TextBox 18"/>
            <p:cNvSpPr txBox="1"/>
            <p:nvPr/>
          </p:nvSpPr>
          <p:spPr>
            <a:xfrm>
              <a:off x="12874709" y="2208004"/>
              <a:ext cx="150303"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N</a:t>
              </a:r>
            </a:p>
          </p:txBody>
        </p:sp>
        <p:sp>
          <p:nvSpPr>
            <p:cNvPr id="19" name="TextBox 19"/>
            <p:cNvSpPr txBox="1"/>
            <p:nvPr/>
          </p:nvSpPr>
          <p:spPr>
            <a:xfrm>
              <a:off x="12429412" y="847671"/>
              <a:ext cx="1249392" cy="270331"/>
            </a:xfrm>
            <a:prstGeom prst="rect">
              <a:avLst/>
            </a:prstGeom>
          </p:spPr>
          <p:txBody>
            <a:bodyPr wrap="square" lIns="0" tIns="0" rIns="0" bIns="0" rtlCol="0" anchor="t">
              <a:spAutoFit/>
            </a:bodyPr>
            <a:lstStyle/>
            <a:p>
              <a:pPr algn="l">
                <a:lnSpc>
                  <a:spcPts val="1687"/>
                </a:lnSpc>
              </a:pPr>
              <a:r>
                <a:rPr lang="en-US" sz="1205" spc="-2" dirty="0" err="1">
                  <a:solidFill>
                    <a:srgbClr val="CC0000"/>
                  </a:solidFill>
                  <a:latin typeface="IBM Plex Sans"/>
                  <a:ea typeface="IBM Plex Sans"/>
                  <a:cs typeface="IBM Plex Sans"/>
                  <a:sym typeface="IBM Plex Sans"/>
                </a:rPr>
                <a:t>Product_ID</a:t>
              </a:r>
              <a:endParaRPr lang="en-US" sz="1205" spc="-2" dirty="0">
                <a:solidFill>
                  <a:srgbClr val="CC0000"/>
                </a:solidFill>
                <a:latin typeface="IBM Plex Sans"/>
                <a:ea typeface="IBM Plex Sans"/>
                <a:cs typeface="IBM Plex Sans"/>
                <a:sym typeface="IBM Plex Sans"/>
              </a:endParaRPr>
            </a:p>
          </p:txBody>
        </p:sp>
        <p:sp>
          <p:nvSpPr>
            <p:cNvPr id="20" name="TextBox 20"/>
            <p:cNvSpPr txBox="1"/>
            <p:nvPr/>
          </p:nvSpPr>
          <p:spPr>
            <a:xfrm>
              <a:off x="12704670" y="5778885"/>
              <a:ext cx="877015" cy="270331"/>
            </a:xfrm>
            <a:prstGeom prst="rect">
              <a:avLst/>
            </a:prstGeom>
          </p:spPr>
          <p:txBody>
            <a:bodyPr wrap="square" lIns="0" tIns="0" rIns="0" bIns="0" rtlCol="0" anchor="t">
              <a:spAutoFit/>
            </a:bodyPr>
            <a:lstStyle/>
            <a:p>
              <a:pPr algn="l">
                <a:lnSpc>
                  <a:spcPts val="1687"/>
                </a:lnSpc>
              </a:pPr>
              <a:r>
                <a:rPr lang="en-US" sz="1205" spc="-2" dirty="0">
                  <a:solidFill>
                    <a:srgbClr val="000000"/>
                  </a:solidFill>
                  <a:latin typeface="IBM Plex Sans"/>
                  <a:ea typeface="IBM Plex Sans"/>
                  <a:cs typeface="IBM Plex Sans"/>
                  <a:sym typeface="IBM Plex Sans"/>
                </a:rPr>
                <a:t>quantity</a:t>
              </a:r>
            </a:p>
          </p:txBody>
        </p:sp>
        <p:sp>
          <p:nvSpPr>
            <p:cNvPr id="21" name="TextBox 21"/>
            <p:cNvSpPr txBox="1"/>
            <p:nvPr/>
          </p:nvSpPr>
          <p:spPr>
            <a:xfrm>
              <a:off x="13338752" y="4163493"/>
              <a:ext cx="877016" cy="270331"/>
            </a:xfrm>
            <a:prstGeom prst="rect">
              <a:avLst/>
            </a:prstGeom>
          </p:spPr>
          <p:txBody>
            <a:bodyPr wrap="square" lIns="0" tIns="0" rIns="0" bIns="0" rtlCol="0" anchor="t">
              <a:spAutoFit/>
            </a:bodyPr>
            <a:lstStyle/>
            <a:p>
              <a:pPr algn="l">
                <a:lnSpc>
                  <a:spcPts val="1687"/>
                </a:lnSpc>
              </a:pPr>
              <a:r>
                <a:rPr lang="en-US" sz="1205" spc="-2" dirty="0">
                  <a:solidFill>
                    <a:srgbClr val="000000"/>
                  </a:solidFill>
                  <a:latin typeface="IBM Plex Sans"/>
                  <a:ea typeface="IBM Plex Sans"/>
                  <a:cs typeface="IBM Plex Sans"/>
                  <a:sym typeface="IBM Plex Sans"/>
                </a:rPr>
                <a:t>contains</a:t>
              </a:r>
            </a:p>
          </p:txBody>
        </p:sp>
        <p:sp>
          <p:nvSpPr>
            <p:cNvPr id="22" name="TextBox 22"/>
            <p:cNvSpPr txBox="1"/>
            <p:nvPr/>
          </p:nvSpPr>
          <p:spPr>
            <a:xfrm>
              <a:off x="13779832" y="7649354"/>
              <a:ext cx="1152132" cy="270331"/>
            </a:xfrm>
            <a:prstGeom prst="rect">
              <a:avLst/>
            </a:prstGeom>
          </p:spPr>
          <p:txBody>
            <a:bodyPr wrap="square" lIns="0" tIns="0" rIns="0" bIns="0" rtlCol="0" anchor="t">
              <a:spAutoFit/>
            </a:bodyPr>
            <a:lstStyle/>
            <a:p>
              <a:pPr algn="l">
                <a:lnSpc>
                  <a:spcPts val="1687"/>
                </a:lnSpc>
              </a:pPr>
              <a:r>
                <a:rPr lang="en-US" sz="1205" spc="-2" dirty="0" err="1">
                  <a:solidFill>
                    <a:srgbClr val="66CC00"/>
                  </a:solidFill>
                  <a:latin typeface="IBM Plex Sans"/>
                  <a:ea typeface="IBM Plex Sans"/>
                  <a:cs typeface="IBM Plex Sans"/>
                  <a:sym typeface="IBM Plex Sans"/>
                </a:rPr>
                <a:t>Product_ID</a:t>
              </a:r>
              <a:endParaRPr lang="en-US" sz="1205" spc="-2" dirty="0">
                <a:solidFill>
                  <a:srgbClr val="66CC00"/>
                </a:solidFill>
                <a:latin typeface="IBM Plex Sans"/>
                <a:ea typeface="IBM Plex Sans"/>
                <a:cs typeface="IBM Plex Sans"/>
                <a:sym typeface="IBM Plex Sans"/>
              </a:endParaRPr>
            </a:p>
          </p:txBody>
        </p:sp>
        <p:sp>
          <p:nvSpPr>
            <p:cNvPr id="23" name="TextBox 23"/>
            <p:cNvSpPr txBox="1"/>
            <p:nvPr/>
          </p:nvSpPr>
          <p:spPr>
            <a:xfrm>
              <a:off x="14931964" y="5268767"/>
              <a:ext cx="115760"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1</a:t>
              </a:r>
            </a:p>
          </p:txBody>
        </p:sp>
        <p:sp>
          <p:nvSpPr>
            <p:cNvPr id="24" name="TextBox 24"/>
            <p:cNvSpPr txBox="1"/>
            <p:nvPr/>
          </p:nvSpPr>
          <p:spPr>
            <a:xfrm>
              <a:off x="15212538" y="6374041"/>
              <a:ext cx="393195"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Cart</a:t>
              </a:r>
            </a:p>
          </p:txBody>
        </p:sp>
        <p:sp>
          <p:nvSpPr>
            <p:cNvPr id="25" name="TextBox 25"/>
            <p:cNvSpPr txBox="1"/>
            <p:nvPr/>
          </p:nvSpPr>
          <p:spPr>
            <a:xfrm>
              <a:off x="15212539" y="2463081"/>
              <a:ext cx="927960" cy="270331"/>
            </a:xfrm>
            <a:prstGeom prst="rect">
              <a:avLst/>
            </a:prstGeom>
          </p:spPr>
          <p:txBody>
            <a:bodyPr wrap="square" lIns="0" tIns="0" rIns="0" bIns="0" rtlCol="0" anchor="t">
              <a:spAutoFit/>
            </a:bodyPr>
            <a:lstStyle/>
            <a:p>
              <a:pPr algn="l">
                <a:lnSpc>
                  <a:spcPts val="1687"/>
                </a:lnSpc>
              </a:pPr>
              <a:r>
                <a:rPr lang="en-US" sz="1205" spc="-2" dirty="0">
                  <a:solidFill>
                    <a:srgbClr val="000000"/>
                  </a:solidFill>
                  <a:latin typeface="IBM Plex Sans"/>
                  <a:ea typeface="IBM Plex Sans"/>
                  <a:cs typeface="IBM Plex Sans"/>
                  <a:sym typeface="IBM Plex Sans"/>
                </a:rPr>
                <a:t>contains</a:t>
              </a:r>
            </a:p>
          </p:txBody>
        </p:sp>
        <p:sp>
          <p:nvSpPr>
            <p:cNvPr id="26" name="TextBox 26"/>
            <p:cNvSpPr txBox="1"/>
            <p:nvPr/>
          </p:nvSpPr>
          <p:spPr>
            <a:xfrm>
              <a:off x="16785411" y="6374041"/>
              <a:ext cx="115760"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1</a:t>
              </a:r>
            </a:p>
          </p:txBody>
        </p:sp>
        <p:sp>
          <p:nvSpPr>
            <p:cNvPr id="27" name="TextBox 27"/>
            <p:cNvSpPr txBox="1"/>
            <p:nvPr/>
          </p:nvSpPr>
          <p:spPr>
            <a:xfrm>
              <a:off x="16041440" y="4418552"/>
              <a:ext cx="1254623" cy="270331"/>
            </a:xfrm>
            <a:prstGeom prst="rect">
              <a:avLst/>
            </a:prstGeom>
          </p:spPr>
          <p:txBody>
            <a:bodyPr wrap="square" lIns="0" tIns="0" rIns="0" bIns="0" rtlCol="0" anchor="t">
              <a:spAutoFit/>
            </a:bodyPr>
            <a:lstStyle/>
            <a:p>
              <a:pPr algn="l">
                <a:lnSpc>
                  <a:spcPts val="1687"/>
                </a:lnSpc>
              </a:pPr>
              <a:r>
                <a:rPr lang="en-US" sz="1205" spc="-2" dirty="0" err="1">
                  <a:solidFill>
                    <a:srgbClr val="000000"/>
                  </a:solidFill>
                  <a:latin typeface="IBM Plex Sans"/>
                  <a:ea typeface="IBM Plex Sans"/>
                  <a:cs typeface="IBM Plex Sans"/>
                  <a:sym typeface="IBM Plex Sans"/>
                </a:rPr>
                <a:t>timeStamp</a:t>
              </a:r>
              <a:endParaRPr lang="en-US" sz="1205" spc="-2" dirty="0">
                <a:solidFill>
                  <a:srgbClr val="000000"/>
                </a:solidFill>
                <a:latin typeface="IBM Plex Sans"/>
                <a:ea typeface="IBM Plex Sans"/>
                <a:cs typeface="IBM Plex Sans"/>
                <a:sym typeface="IBM Plex Sans"/>
              </a:endParaRPr>
            </a:p>
          </p:txBody>
        </p:sp>
        <p:sp>
          <p:nvSpPr>
            <p:cNvPr id="28" name="TextBox 28"/>
            <p:cNvSpPr txBox="1"/>
            <p:nvPr/>
          </p:nvSpPr>
          <p:spPr>
            <a:xfrm>
              <a:off x="18842924" y="2208004"/>
              <a:ext cx="115760"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1</a:t>
              </a:r>
            </a:p>
          </p:txBody>
        </p:sp>
        <p:sp>
          <p:nvSpPr>
            <p:cNvPr id="29" name="TextBox 29"/>
            <p:cNvSpPr txBox="1"/>
            <p:nvPr/>
          </p:nvSpPr>
          <p:spPr>
            <a:xfrm>
              <a:off x="19115791" y="6024957"/>
              <a:ext cx="905195" cy="270329"/>
            </a:xfrm>
            <a:prstGeom prst="rect">
              <a:avLst/>
            </a:prstGeom>
          </p:spPr>
          <p:txBody>
            <a:bodyPr wrap="square" lIns="0" tIns="0" rIns="0" bIns="0" rtlCol="0" anchor="t">
              <a:spAutoFit/>
            </a:bodyPr>
            <a:lstStyle/>
            <a:p>
              <a:pPr algn="l">
                <a:lnSpc>
                  <a:spcPts val="1687"/>
                </a:lnSpc>
              </a:pPr>
              <a:r>
                <a:rPr lang="en-US" sz="1205" spc="-2" dirty="0">
                  <a:solidFill>
                    <a:srgbClr val="000000"/>
                  </a:solidFill>
                  <a:latin typeface="IBM Plex Sans"/>
                  <a:ea typeface="IBM Plex Sans"/>
                  <a:cs typeface="IBM Plex Sans"/>
                  <a:sym typeface="IBM Plex Sans"/>
                </a:rPr>
                <a:t>updates</a:t>
              </a:r>
            </a:p>
          </p:txBody>
        </p:sp>
        <p:sp>
          <p:nvSpPr>
            <p:cNvPr id="30" name="TextBox 30"/>
            <p:cNvSpPr txBox="1"/>
            <p:nvPr/>
          </p:nvSpPr>
          <p:spPr>
            <a:xfrm>
              <a:off x="19816948" y="2463081"/>
              <a:ext cx="713224"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STOCK</a:t>
              </a:r>
            </a:p>
          </p:txBody>
        </p:sp>
        <p:sp>
          <p:nvSpPr>
            <p:cNvPr id="31" name="TextBox 31"/>
            <p:cNvSpPr txBox="1"/>
            <p:nvPr/>
          </p:nvSpPr>
          <p:spPr>
            <a:xfrm>
              <a:off x="20373296" y="3908434"/>
              <a:ext cx="115760" cy="259690"/>
            </a:xfrm>
            <a:prstGeom prst="rect">
              <a:avLst/>
            </a:prstGeom>
          </p:spPr>
          <p:txBody>
            <a:bodyPr lIns="0" tIns="0" rIns="0" bIns="0" rtlCol="0" anchor="t">
              <a:spAutoFit/>
            </a:bodyPr>
            <a:lstStyle/>
            <a:p>
              <a:pPr algn="l">
                <a:lnSpc>
                  <a:spcPts val="1687"/>
                </a:lnSpc>
              </a:pPr>
              <a:r>
                <a:rPr lang="en-US" sz="1205" spc="-2">
                  <a:solidFill>
                    <a:srgbClr val="000000"/>
                  </a:solidFill>
                  <a:latin typeface="IBM Plex Sans"/>
                  <a:ea typeface="IBM Plex Sans"/>
                  <a:cs typeface="IBM Plex Sans"/>
                  <a:sym typeface="IBM Plex Sans"/>
                </a:rPr>
                <a:t>1</a:t>
              </a:r>
            </a:p>
          </p:txBody>
        </p:sp>
        <p:sp>
          <p:nvSpPr>
            <p:cNvPr id="32" name="TextBox 32"/>
            <p:cNvSpPr txBox="1"/>
            <p:nvPr/>
          </p:nvSpPr>
          <p:spPr>
            <a:xfrm>
              <a:off x="20373297" y="847671"/>
              <a:ext cx="760063" cy="270331"/>
            </a:xfrm>
            <a:prstGeom prst="rect">
              <a:avLst/>
            </a:prstGeom>
          </p:spPr>
          <p:txBody>
            <a:bodyPr wrap="square" lIns="0" tIns="0" rIns="0" bIns="0" rtlCol="0" anchor="t">
              <a:spAutoFit/>
            </a:bodyPr>
            <a:lstStyle/>
            <a:p>
              <a:pPr algn="l">
                <a:lnSpc>
                  <a:spcPts val="1687"/>
                </a:lnSpc>
              </a:pPr>
              <a:r>
                <a:rPr lang="en-US" sz="1205" spc="-2" dirty="0">
                  <a:solidFill>
                    <a:srgbClr val="000000"/>
                  </a:solidFill>
                  <a:latin typeface="IBM Plex Sans"/>
                  <a:ea typeface="IBM Plex Sans"/>
                  <a:cs typeface="IBM Plex Sans"/>
                  <a:sym typeface="IBM Plex Sans"/>
                </a:rPr>
                <a:t>quantity</a:t>
              </a:r>
            </a:p>
          </p:txBody>
        </p:sp>
        <p:sp>
          <p:nvSpPr>
            <p:cNvPr id="33" name="TextBox 33"/>
            <p:cNvSpPr txBox="1"/>
            <p:nvPr/>
          </p:nvSpPr>
          <p:spPr>
            <a:xfrm>
              <a:off x="21757393" y="1187749"/>
              <a:ext cx="1150525" cy="270331"/>
            </a:xfrm>
            <a:prstGeom prst="rect">
              <a:avLst/>
            </a:prstGeom>
          </p:spPr>
          <p:txBody>
            <a:bodyPr wrap="square" lIns="0" tIns="0" rIns="0" bIns="0" rtlCol="0" anchor="t">
              <a:spAutoFit/>
            </a:bodyPr>
            <a:lstStyle/>
            <a:p>
              <a:pPr algn="l">
                <a:lnSpc>
                  <a:spcPts val="1687"/>
                </a:lnSpc>
              </a:pPr>
              <a:r>
                <a:rPr lang="en-US" sz="1205" spc="-2" dirty="0" err="1">
                  <a:solidFill>
                    <a:srgbClr val="66CC00"/>
                  </a:solidFill>
                  <a:latin typeface="IBM Plex Sans"/>
                  <a:ea typeface="IBM Plex Sans"/>
                  <a:cs typeface="IBM Plex Sans"/>
                  <a:sym typeface="IBM Plex Sans"/>
                </a:rPr>
                <a:t>Product_ID</a:t>
              </a:r>
              <a:endParaRPr lang="en-US" sz="1205" spc="-2" dirty="0">
                <a:solidFill>
                  <a:srgbClr val="66CC00"/>
                </a:solidFill>
                <a:latin typeface="IBM Plex Sans"/>
                <a:ea typeface="IBM Plex Sans"/>
                <a:cs typeface="IBM Plex Sans"/>
                <a:sym typeface="IBM Plex Sans"/>
              </a:endParaRPr>
            </a:p>
          </p:txBody>
        </p:sp>
      </p:grpSp>
      <p:sp>
        <p:nvSpPr>
          <p:cNvPr id="34" name="TextBox 34"/>
          <p:cNvSpPr txBox="1"/>
          <p:nvPr/>
        </p:nvSpPr>
        <p:spPr>
          <a:xfrm>
            <a:off x="5901110" y="-152400"/>
            <a:ext cx="6485781" cy="1368417"/>
          </a:xfrm>
          <a:prstGeom prst="rect">
            <a:avLst/>
          </a:prstGeom>
        </p:spPr>
        <p:txBody>
          <a:bodyPr lIns="0" tIns="0" rIns="0" bIns="0" rtlCol="0" anchor="t">
            <a:spAutoFit/>
          </a:bodyPr>
          <a:lstStyle/>
          <a:p>
            <a:pPr algn="ctr">
              <a:lnSpc>
                <a:spcPts val="11200"/>
              </a:lnSpc>
            </a:pPr>
            <a:r>
              <a:rPr lang="en-US" sz="8000">
                <a:solidFill>
                  <a:srgbClr val="000000"/>
                </a:solidFill>
                <a:latin typeface="Canva Sans Bold"/>
                <a:ea typeface="Canva Sans Bold"/>
                <a:cs typeface="Canva Sans Bold"/>
                <a:sym typeface="Canva Sans Bold"/>
              </a:rPr>
              <a:t>ERD Diagram</a:t>
            </a:r>
          </a:p>
        </p:txBody>
      </p:sp>
      <p:cxnSp>
        <p:nvCxnSpPr>
          <p:cNvPr id="36" name="Straight Connector 35">
            <a:extLst>
              <a:ext uri="{FF2B5EF4-FFF2-40B4-BE49-F238E27FC236}">
                <a16:creationId xmlns:a16="http://schemas.microsoft.com/office/drawing/2014/main" id="{DF964224-EDEA-D1E0-C011-16DFF8544941}"/>
              </a:ext>
            </a:extLst>
          </p:cNvPr>
          <p:cNvCxnSpPr/>
          <p:nvPr/>
        </p:nvCxnSpPr>
        <p:spPr>
          <a:xfrm flipV="1">
            <a:off x="5029200" y="8572500"/>
            <a:ext cx="533400" cy="762000"/>
          </a:xfrm>
          <a:prstGeom prst="line">
            <a:avLst/>
          </a:prstGeom>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A38E66CB-EE9F-2D4F-56FF-0B1C29BACF12}"/>
              </a:ext>
            </a:extLst>
          </p:cNvPr>
          <p:cNvSpPr/>
          <p:nvPr/>
        </p:nvSpPr>
        <p:spPr>
          <a:xfrm>
            <a:off x="5223313" y="8042327"/>
            <a:ext cx="986020" cy="609600"/>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sex</a:t>
            </a:r>
            <a:endParaRPr lang="en-IL" dirty="0">
              <a:solidFill>
                <a:schemeClr val="tx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Freeform 2"/>
          <p:cNvSpPr/>
          <p:nvPr/>
        </p:nvSpPr>
        <p:spPr>
          <a:xfrm>
            <a:off x="2670014" y="800807"/>
            <a:ext cx="12947972" cy="9560444"/>
          </a:xfrm>
          <a:custGeom>
            <a:avLst/>
            <a:gdLst/>
            <a:ahLst/>
            <a:cxnLst/>
            <a:rect l="l" t="t" r="r" b="b"/>
            <a:pathLst>
              <a:path w="12947972" h="9560444">
                <a:moveTo>
                  <a:pt x="0" y="0"/>
                </a:moveTo>
                <a:lnTo>
                  <a:pt x="12947972" y="0"/>
                </a:lnTo>
                <a:lnTo>
                  <a:pt x="12947972" y="9560443"/>
                </a:lnTo>
                <a:lnTo>
                  <a:pt x="0" y="956044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L" dirty="0"/>
          </a:p>
        </p:txBody>
      </p:sp>
      <p:sp>
        <p:nvSpPr>
          <p:cNvPr id="3" name="TextBox 3"/>
          <p:cNvSpPr txBox="1"/>
          <p:nvPr/>
        </p:nvSpPr>
        <p:spPr>
          <a:xfrm>
            <a:off x="4721721" y="-57150"/>
            <a:ext cx="8844558" cy="1041401"/>
          </a:xfrm>
          <a:prstGeom prst="rect">
            <a:avLst/>
          </a:prstGeom>
        </p:spPr>
        <p:txBody>
          <a:bodyPr lIns="0" tIns="0" rIns="0" bIns="0" rtlCol="0" anchor="t">
            <a:spAutoFit/>
          </a:bodyPr>
          <a:lstStyle/>
          <a:p>
            <a:pPr algn="ctr">
              <a:lnSpc>
                <a:spcPts val="8449"/>
              </a:lnSpc>
              <a:spcBef>
                <a:spcPct val="0"/>
              </a:spcBef>
            </a:pPr>
            <a:r>
              <a:rPr lang="en-US" sz="6499">
                <a:solidFill>
                  <a:srgbClr val="000000"/>
                </a:solidFill>
                <a:latin typeface="Poppins Medium Bold"/>
                <a:ea typeface="Poppins Medium Bold"/>
                <a:cs typeface="Poppins Medium Bold"/>
                <a:sym typeface="Poppins Medium Bold"/>
              </a:rPr>
              <a:t>Generalization Table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4721721" y="-57150"/>
            <a:ext cx="8844558" cy="1041401"/>
          </a:xfrm>
          <a:prstGeom prst="rect">
            <a:avLst/>
          </a:prstGeom>
        </p:spPr>
        <p:txBody>
          <a:bodyPr lIns="0" tIns="0" rIns="0" bIns="0" rtlCol="0" anchor="t">
            <a:spAutoFit/>
          </a:bodyPr>
          <a:lstStyle/>
          <a:p>
            <a:pPr algn="ctr">
              <a:lnSpc>
                <a:spcPts val="8449"/>
              </a:lnSpc>
              <a:spcBef>
                <a:spcPct val="0"/>
              </a:spcBef>
            </a:pPr>
            <a:r>
              <a:rPr lang="en-US" sz="6499">
                <a:solidFill>
                  <a:srgbClr val="000000"/>
                </a:solidFill>
                <a:latin typeface="Poppins Medium Bold"/>
                <a:ea typeface="Poppins Medium Bold"/>
                <a:cs typeface="Poppins Medium Bold"/>
                <a:sym typeface="Poppins Medium Bold"/>
              </a:rPr>
              <a:t>Generalization Table</a:t>
            </a:r>
          </a:p>
        </p:txBody>
      </p:sp>
      <p:pic>
        <p:nvPicPr>
          <p:cNvPr id="5" name="Picture 4">
            <a:extLst>
              <a:ext uri="{FF2B5EF4-FFF2-40B4-BE49-F238E27FC236}">
                <a16:creationId xmlns:a16="http://schemas.microsoft.com/office/drawing/2014/main" id="{599F2409-CE7A-00DD-9A46-D38F99220B73}"/>
              </a:ext>
            </a:extLst>
          </p:cNvPr>
          <p:cNvPicPr>
            <a:picLocks noChangeAspect="1"/>
          </p:cNvPicPr>
          <p:nvPr/>
        </p:nvPicPr>
        <p:blipFill>
          <a:blip r:embed="rId2"/>
          <a:stretch>
            <a:fillRect/>
          </a:stretch>
        </p:blipFill>
        <p:spPr>
          <a:xfrm>
            <a:off x="1752600" y="1104900"/>
            <a:ext cx="15011399" cy="8943659"/>
          </a:xfrm>
          <a:prstGeom prst="rect">
            <a:avLst/>
          </a:prstGeom>
        </p:spPr>
      </p:pic>
    </p:spTree>
    <p:extLst>
      <p:ext uri="{BB962C8B-B14F-4D97-AF65-F5344CB8AC3E}">
        <p14:creationId xmlns:p14="http://schemas.microsoft.com/office/powerpoint/2010/main" val="19977758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328</TotalTime>
  <Words>526</Words>
  <Application>Microsoft Macintosh PowerPoint</Application>
  <PresentationFormat>Custom</PresentationFormat>
  <Paragraphs>96</Paragraphs>
  <Slides>10</Slides>
  <Notes>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Poppins Medium</vt:lpstr>
      <vt:lpstr>Poppins Medium Bold</vt:lpstr>
      <vt:lpstr>Calibri</vt:lpstr>
      <vt:lpstr>Canva Sans Bold</vt:lpstr>
      <vt:lpstr>IBM Plex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Shopping Cart</dc:title>
  <cp:lastModifiedBy>Guy Simai</cp:lastModifiedBy>
  <cp:revision>6</cp:revision>
  <dcterms:created xsi:type="dcterms:W3CDTF">2006-08-16T00:00:00Z</dcterms:created>
  <dcterms:modified xsi:type="dcterms:W3CDTF">2024-08-27T13:40:43Z</dcterms:modified>
  <dc:identifier>DAGNetA94RQ</dc:identifier>
</cp:coreProperties>
</file>

<file path=docProps/thumbnail.jpeg>
</file>